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rimo" panose="020B0604020202020204" charset="0"/>
      <p:regular r:id="rId17"/>
    </p:embeddedFont>
    <p:embeddedFont>
      <p:font typeface="Calibri" panose="020F0502020204030204" pitchFamily="34" charset="0"/>
      <p:regular r:id="rId18"/>
      <p:bold r:id="rId19"/>
      <p:italic r:id="rId20"/>
      <p:boldItalic r:id="rId21"/>
    </p:embeddedFont>
    <p:embeddedFont>
      <p:font typeface="HK Grotesk Bold" panose="020B0604020202020204" charset="0"/>
      <p:regular r:id="rId22"/>
    </p:embeddedFont>
    <p:embeddedFont>
      <p:font typeface="Open Sauce" panose="020B0604020202020204" charset="0"/>
      <p:regular r:id="rId23"/>
    </p:embeddedFont>
    <p:embeddedFont>
      <p:font typeface="Open Sauce Bold" panose="020B0604020202020204" charset="0"/>
      <p:regular r:id="rId24"/>
    </p:embeddedFont>
    <p:embeddedFont>
      <p:font typeface="Open Sauce SemiBold" panose="020B0604020202020204" charset="0"/>
      <p:regular r:id="rId25"/>
    </p:embeddedFont>
    <p:embeddedFont>
      <p:font typeface="Open Sauce SemiBold Bold" panose="020B0604020202020204" charset="0"/>
      <p:regular r:id="rId26"/>
    </p:embeddedFont>
    <p:embeddedFont>
      <p:font typeface="Roboto" panose="02000000000000000000" pitchFamily="2" charset="0"/>
      <p:regular r:id="rId27"/>
    </p:embeddedFont>
    <p:embeddedFont>
      <p:font typeface="Roboto Bold"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6" d="100"/>
          <a:sy n="76" d="100"/>
        </p:scale>
        <p:origin x="474" y="1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18.12.2022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kondisi pengurangan bisa karena </a:t>
            </a:r>
          </a:p>
          <a:p>
            <a:r>
              <a:rPr lang="en-US"/>
              <a:t>- alasan pribadi</a:t>
            </a:r>
          </a:p>
          <a:p>
            <a:r>
              <a:rPr lang="en-US"/>
              <a:t>- kepuasan kerja rendah</a:t>
            </a:r>
          </a:p>
          <a:p>
            <a:r>
              <a:rPr lang="en-US"/>
              <a:t>- gaji rendah</a:t>
            </a:r>
          </a:p>
          <a:p>
            <a:r>
              <a:rPr lang="en-US"/>
              <a:t>- lingkungan kerja yang buruk</a:t>
            </a:r>
          </a:p>
          <a:p>
            <a:endParaRPr lang="en-US"/>
          </a:p>
          <a:p>
            <a:r>
              <a:rPr lang="en-US"/>
              <a:t>deskripsiin lagi yg bagian "impact of attrition"</a:t>
            </a:r>
          </a:p>
          <a:p>
            <a:r>
              <a:rPr lang="en-US"/>
              <a:t>contoh </a:t>
            </a:r>
          </a:p>
          <a:p>
            <a:r>
              <a:rPr lang="en-US"/>
              <a:t>cost of recruitmen : "merekrut seorang pegawai akan memakan biaya karena perusahaan perlu memperkerjakan seorang recruiter" </a:t>
            </a:r>
          </a:p>
          <a:p>
            <a:r>
              <a:rPr lang="en-US"/>
              <a:t>dll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*(lanjutan tujuan penelitian prediksi)</a:t>
            </a:r>
          </a:p>
          <a:p>
            <a:r>
              <a:rPr lang="en-US"/>
              <a:t>Di mana karyawan berbakat dengan risiko keluar dapat ditawarkan beberapa proposisi, seperti kenaikan gaji atau pelatihan yang tepat, untuk mengurangi kemungkinan mereka keluar. Menggunakan mesin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4.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14.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49.png"/><Relationship Id="rId5" Type="http://schemas.openxmlformats.org/officeDocument/2006/relationships/image" Target="../media/image38.png"/><Relationship Id="rId10" Type="http://schemas.openxmlformats.org/officeDocument/2006/relationships/image" Target="../media/image48.png"/><Relationship Id="rId4" Type="http://schemas.openxmlformats.org/officeDocument/2006/relationships/image" Target="../media/image15.sv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8" Type="http://schemas.openxmlformats.org/officeDocument/2006/relationships/image" Target="../media/image60.gif"/><Relationship Id="rId13" Type="http://schemas.openxmlformats.org/officeDocument/2006/relationships/image" Target="../media/image65.gif"/><Relationship Id="rId3" Type="http://schemas.openxmlformats.org/officeDocument/2006/relationships/image" Target="../media/image55.gif"/><Relationship Id="rId7" Type="http://schemas.openxmlformats.org/officeDocument/2006/relationships/image" Target="../media/image59.gif"/><Relationship Id="rId12" Type="http://schemas.openxmlformats.org/officeDocument/2006/relationships/image" Target="../media/image64.gif"/><Relationship Id="rId2" Type="http://schemas.openxmlformats.org/officeDocument/2006/relationships/image" Target="../media/image54.gif"/><Relationship Id="rId1" Type="http://schemas.openxmlformats.org/officeDocument/2006/relationships/slideLayout" Target="../slideLayouts/slideLayout7.xml"/><Relationship Id="rId6" Type="http://schemas.openxmlformats.org/officeDocument/2006/relationships/image" Target="../media/image58.gif"/><Relationship Id="rId11" Type="http://schemas.openxmlformats.org/officeDocument/2006/relationships/image" Target="../media/image63.gif"/><Relationship Id="rId5" Type="http://schemas.openxmlformats.org/officeDocument/2006/relationships/image" Target="../media/image57.gif"/><Relationship Id="rId10" Type="http://schemas.openxmlformats.org/officeDocument/2006/relationships/image" Target="../media/image62.gif"/><Relationship Id="rId4" Type="http://schemas.openxmlformats.org/officeDocument/2006/relationships/image" Target="../media/image56.gif"/><Relationship Id="rId9" Type="http://schemas.openxmlformats.org/officeDocument/2006/relationships/image" Target="../media/image61.gif"/></Relationships>
</file>

<file path=ppt/slides/_rels/slide1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s>
</file>

<file path=ppt/slides/_rels/slide4.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5.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15.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4.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15.sv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4.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5.svg"/><Relationship Id="rId9"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0" y="4633661"/>
            <a:ext cx="18288000" cy="5653339"/>
            <a:chOff x="0" y="0"/>
            <a:chExt cx="4816593" cy="1488945"/>
          </a:xfrm>
        </p:grpSpPr>
        <p:sp>
          <p:nvSpPr>
            <p:cNvPr id="3" name="Freeform 3"/>
            <p:cNvSpPr/>
            <p:nvPr/>
          </p:nvSpPr>
          <p:spPr>
            <a:xfrm>
              <a:off x="0" y="0"/>
              <a:ext cx="4816592" cy="1488945"/>
            </a:xfrm>
            <a:custGeom>
              <a:avLst/>
              <a:gdLst/>
              <a:ahLst/>
              <a:cxnLst/>
              <a:rect l="l" t="t" r="r" b="b"/>
              <a:pathLst>
                <a:path w="4816592" h="1488945">
                  <a:moveTo>
                    <a:pt x="0" y="0"/>
                  </a:moveTo>
                  <a:lnTo>
                    <a:pt x="4816592" y="0"/>
                  </a:lnTo>
                  <a:lnTo>
                    <a:pt x="4816592" y="1488945"/>
                  </a:lnTo>
                  <a:lnTo>
                    <a:pt x="0" y="1488945"/>
                  </a:lnTo>
                  <a:close/>
                </a:path>
              </a:pathLst>
            </a:custGeom>
            <a:solidFill>
              <a:srgbClr val="EBECF0"/>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5" name="Group 5"/>
          <p:cNvGrpSpPr/>
          <p:nvPr/>
        </p:nvGrpSpPr>
        <p:grpSpPr>
          <a:xfrm>
            <a:off x="1872867" y="5441923"/>
            <a:ext cx="14542266" cy="4036815"/>
            <a:chOff x="0" y="0"/>
            <a:chExt cx="19389688" cy="5382420"/>
          </a:xfrm>
        </p:grpSpPr>
        <p:sp>
          <p:nvSpPr>
            <p:cNvPr id="6" name="TextBox 6"/>
            <p:cNvSpPr txBox="1"/>
            <p:nvPr/>
          </p:nvSpPr>
          <p:spPr>
            <a:xfrm>
              <a:off x="0" y="0"/>
              <a:ext cx="19389688" cy="3213100"/>
            </a:xfrm>
            <a:prstGeom prst="rect">
              <a:avLst/>
            </a:prstGeom>
          </p:spPr>
          <p:txBody>
            <a:bodyPr lIns="0" tIns="0" rIns="0" bIns="0" rtlCol="0" anchor="t">
              <a:spAutoFit/>
            </a:bodyPr>
            <a:lstStyle/>
            <a:p>
              <a:pPr>
                <a:lnSpc>
                  <a:spcPts val="5759"/>
                </a:lnSpc>
              </a:pPr>
              <a:r>
                <a:rPr lang="en-US" sz="4799">
                  <a:solidFill>
                    <a:srgbClr val="000000"/>
                  </a:solidFill>
                  <a:latin typeface="Open Sauce SemiBold Bold"/>
                </a:rPr>
                <a:t>Study and Prediction Analysis of the Employee</a:t>
              </a:r>
            </a:p>
            <a:p>
              <a:pPr>
                <a:lnSpc>
                  <a:spcPts val="5759"/>
                </a:lnSpc>
              </a:pPr>
              <a:r>
                <a:rPr lang="en-US" sz="4799">
                  <a:solidFill>
                    <a:srgbClr val="000000"/>
                  </a:solidFill>
                  <a:latin typeface="Open Sauce SemiBold Bold"/>
                </a:rPr>
                <a:t>Turnover using Machine Learning Approaches</a:t>
              </a:r>
            </a:p>
            <a:p>
              <a:pPr>
                <a:lnSpc>
                  <a:spcPts val="1890"/>
                </a:lnSpc>
              </a:pPr>
              <a:endParaRPr lang="en-US" sz="4799">
                <a:solidFill>
                  <a:srgbClr val="000000"/>
                </a:solidFill>
                <a:latin typeface="Open Sauce SemiBold Bold"/>
              </a:endParaRPr>
            </a:p>
            <a:p>
              <a:pPr>
                <a:lnSpc>
                  <a:spcPts val="2850"/>
                </a:lnSpc>
              </a:pPr>
              <a:endParaRPr lang="en-US" sz="4799">
                <a:solidFill>
                  <a:srgbClr val="000000"/>
                </a:solidFill>
                <a:latin typeface="Open Sauce SemiBold Bold"/>
              </a:endParaRPr>
            </a:p>
            <a:p>
              <a:pPr algn="just">
                <a:lnSpc>
                  <a:spcPts val="2850"/>
                </a:lnSpc>
              </a:pPr>
              <a:r>
                <a:rPr lang="en-US" sz="2375">
                  <a:solidFill>
                    <a:srgbClr val="000000"/>
                  </a:solidFill>
                  <a:latin typeface="Open Sauce SemiBold"/>
                </a:rPr>
                <a:t>Projek UAS Mata Kuliah Analisis Visualisasi Data Teori </a:t>
              </a:r>
            </a:p>
          </p:txBody>
        </p:sp>
        <p:sp>
          <p:nvSpPr>
            <p:cNvPr id="7" name="TextBox 7"/>
            <p:cNvSpPr txBox="1"/>
            <p:nvPr/>
          </p:nvSpPr>
          <p:spPr>
            <a:xfrm>
              <a:off x="0" y="3396005"/>
              <a:ext cx="19389688" cy="1986415"/>
            </a:xfrm>
            <a:prstGeom prst="rect">
              <a:avLst/>
            </a:prstGeom>
          </p:spPr>
          <p:txBody>
            <a:bodyPr lIns="0" tIns="0" rIns="0" bIns="0" rtlCol="0" anchor="t">
              <a:spAutoFit/>
            </a:bodyPr>
            <a:lstStyle/>
            <a:p>
              <a:pPr>
                <a:lnSpc>
                  <a:spcPts val="2724"/>
                </a:lnSpc>
              </a:pPr>
              <a:endParaRPr/>
            </a:p>
            <a:p>
              <a:pPr>
                <a:lnSpc>
                  <a:spcPts val="3144"/>
                </a:lnSpc>
              </a:pPr>
              <a:r>
                <a:rPr lang="en-US" sz="2246">
                  <a:solidFill>
                    <a:srgbClr val="000000"/>
                  </a:solidFill>
                  <a:latin typeface="Open Sauce"/>
                </a:rPr>
                <a:t>Kelompok 1</a:t>
              </a:r>
            </a:p>
            <a:p>
              <a:pPr>
                <a:lnSpc>
                  <a:spcPts val="3144"/>
                </a:lnSpc>
              </a:pPr>
              <a:r>
                <a:rPr lang="en-US" sz="2246">
                  <a:solidFill>
                    <a:srgbClr val="545454"/>
                  </a:solidFill>
                  <a:latin typeface="Open Sauce"/>
                </a:rPr>
                <a:t>Luthfi Raditya Meza                | 081911633055</a:t>
              </a:r>
            </a:p>
            <a:p>
              <a:pPr>
                <a:lnSpc>
                  <a:spcPts val="3144"/>
                </a:lnSpc>
              </a:pPr>
              <a:r>
                <a:rPr lang="en-US" sz="2246">
                  <a:solidFill>
                    <a:srgbClr val="545454"/>
                  </a:solidFill>
                  <a:latin typeface="Open Sauce"/>
                </a:rPr>
                <a:t>Cyntia Aristhawati Rahman    | 082011233065</a:t>
              </a:r>
            </a:p>
          </p:txBody>
        </p:sp>
      </p:grpSp>
      <p:pic>
        <p:nvPicPr>
          <p:cNvPr id="8" name="Picture 8"/>
          <p:cNvPicPr>
            <a:picLocks noChangeAspect="1"/>
          </p:cNvPicPr>
          <p:nvPr/>
        </p:nvPicPr>
        <p:blipFill>
          <a:blip r:embed="rId2"/>
          <a:srcRect t="14036" b="14036"/>
          <a:stretch>
            <a:fillRect/>
          </a:stretch>
        </p:blipFill>
        <p:spPr>
          <a:xfrm>
            <a:off x="0" y="0"/>
            <a:ext cx="18288000" cy="462380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01177" y="4401672"/>
            <a:ext cx="18288000" cy="322617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044043" y="7204529"/>
            <a:ext cx="18288000" cy="3226171"/>
          </a:xfrm>
          <a:prstGeom prst="rect">
            <a:avLst/>
          </a:prstGeom>
        </p:spPr>
      </p:pic>
      <p:grpSp>
        <p:nvGrpSpPr>
          <p:cNvPr id="4" name="Group 4"/>
          <p:cNvGrpSpPr/>
          <p:nvPr/>
        </p:nvGrpSpPr>
        <p:grpSpPr>
          <a:xfrm>
            <a:off x="0" y="-437678"/>
            <a:ext cx="18288000" cy="2518608"/>
            <a:chOff x="0" y="0"/>
            <a:chExt cx="4816593" cy="663337"/>
          </a:xfrm>
        </p:grpSpPr>
        <p:sp>
          <p:nvSpPr>
            <p:cNvPr id="5" name="Freeform 5"/>
            <p:cNvSpPr/>
            <p:nvPr/>
          </p:nvSpPr>
          <p:spPr>
            <a:xfrm>
              <a:off x="0" y="0"/>
              <a:ext cx="4816592" cy="663337"/>
            </a:xfrm>
            <a:custGeom>
              <a:avLst/>
              <a:gdLst/>
              <a:ahLst/>
              <a:cxnLst/>
              <a:rect l="l" t="t" r="r" b="b"/>
              <a:pathLst>
                <a:path w="4816592" h="663337">
                  <a:moveTo>
                    <a:pt x="21590" y="0"/>
                  </a:moveTo>
                  <a:lnTo>
                    <a:pt x="4795002" y="0"/>
                  </a:lnTo>
                  <a:cubicBezTo>
                    <a:pt x="4800728" y="0"/>
                    <a:pt x="4806220" y="2275"/>
                    <a:pt x="4810269" y="6324"/>
                  </a:cubicBezTo>
                  <a:cubicBezTo>
                    <a:pt x="4814318" y="10372"/>
                    <a:pt x="4816592" y="15864"/>
                    <a:pt x="4816592" y="21590"/>
                  </a:cubicBezTo>
                  <a:lnTo>
                    <a:pt x="4816592" y="641747"/>
                  </a:lnTo>
                  <a:cubicBezTo>
                    <a:pt x="4816592" y="653671"/>
                    <a:pt x="4806926" y="663337"/>
                    <a:pt x="4795002" y="663337"/>
                  </a:cubicBezTo>
                  <a:lnTo>
                    <a:pt x="21590" y="663337"/>
                  </a:lnTo>
                  <a:cubicBezTo>
                    <a:pt x="9666" y="663337"/>
                    <a:pt x="0" y="653671"/>
                    <a:pt x="0" y="641747"/>
                  </a:cubicBezTo>
                  <a:lnTo>
                    <a:pt x="0" y="21590"/>
                  </a:lnTo>
                  <a:cubicBezTo>
                    <a:pt x="0" y="9666"/>
                    <a:pt x="9666" y="0"/>
                    <a:pt x="21590" y="0"/>
                  </a:cubicBezTo>
                  <a:close/>
                </a:path>
              </a:pathLst>
            </a:custGeom>
            <a:solidFill>
              <a:srgbClr val="282828"/>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490944"/>
            <a:ext cx="1075512" cy="1075512"/>
          </a:xfrm>
          <a:prstGeom prst="rect">
            <a:avLst/>
          </a:prstGeom>
        </p:spPr>
      </p:pic>
      <p:grpSp>
        <p:nvGrpSpPr>
          <p:cNvPr id="8" name="Group 8"/>
          <p:cNvGrpSpPr/>
          <p:nvPr/>
        </p:nvGrpSpPr>
        <p:grpSpPr>
          <a:xfrm>
            <a:off x="1979742" y="2572085"/>
            <a:ext cx="7036148" cy="7346286"/>
            <a:chOff x="0" y="0"/>
            <a:chExt cx="1561841" cy="1630683"/>
          </a:xfrm>
        </p:grpSpPr>
        <p:sp>
          <p:nvSpPr>
            <p:cNvPr id="9" name="Freeform 9"/>
            <p:cNvSpPr/>
            <p:nvPr/>
          </p:nvSpPr>
          <p:spPr>
            <a:xfrm>
              <a:off x="0" y="0"/>
              <a:ext cx="1561841" cy="1630683"/>
            </a:xfrm>
            <a:custGeom>
              <a:avLst/>
              <a:gdLst/>
              <a:ahLst/>
              <a:cxnLst/>
              <a:rect l="l" t="t" r="r" b="b"/>
              <a:pathLst>
                <a:path w="1561841" h="1630683">
                  <a:moveTo>
                    <a:pt x="24207" y="0"/>
                  </a:moveTo>
                  <a:lnTo>
                    <a:pt x="1537634" y="0"/>
                  </a:lnTo>
                  <a:cubicBezTo>
                    <a:pt x="1544054" y="0"/>
                    <a:pt x="1550211" y="2550"/>
                    <a:pt x="1554751" y="7090"/>
                  </a:cubicBezTo>
                  <a:cubicBezTo>
                    <a:pt x="1559290" y="11630"/>
                    <a:pt x="1561841" y="17787"/>
                    <a:pt x="1561841" y="24207"/>
                  </a:cubicBezTo>
                  <a:lnTo>
                    <a:pt x="1561841" y="1606476"/>
                  </a:lnTo>
                  <a:cubicBezTo>
                    <a:pt x="1561841" y="1612897"/>
                    <a:pt x="1559290" y="1619054"/>
                    <a:pt x="1554751" y="1623593"/>
                  </a:cubicBezTo>
                  <a:cubicBezTo>
                    <a:pt x="1550211" y="1628133"/>
                    <a:pt x="1544054" y="1630683"/>
                    <a:pt x="1537634" y="1630683"/>
                  </a:cubicBezTo>
                  <a:lnTo>
                    <a:pt x="24207" y="1630683"/>
                  </a:lnTo>
                  <a:cubicBezTo>
                    <a:pt x="10838" y="1630683"/>
                    <a:pt x="0" y="1619846"/>
                    <a:pt x="0" y="1606476"/>
                  </a:cubicBezTo>
                  <a:lnTo>
                    <a:pt x="0" y="24207"/>
                  </a:lnTo>
                  <a:cubicBezTo>
                    <a:pt x="0" y="17787"/>
                    <a:pt x="2550" y="11630"/>
                    <a:pt x="7090" y="7090"/>
                  </a:cubicBezTo>
                  <a:cubicBezTo>
                    <a:pt x="11630" y="2550"/>
                    <a:pt x="17787" y="0"/>
                    <a:pt x="24207" y="0"/>
                  </a:cubicBezTo>
                  <a:close/>
                </a:path>
              </a:pathLst>
            </a:custGeom>
            <a:solidFill>
              <a:srgbClr val="EBECF0"/>
            </a:solidFill>
            <a:ln w="38100">
              <a:solidFill>
                <a:srgbClr val="000000"/>
              </a:solidFill>
            </a:ln>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11" name="Picture 11"/>
          <p:cNvPicPr>
            <a:picLocks noChangeAspect="1"/>
          </p:cNvPicPr>
          <p:nvPr/>
        </p:nvPicPr>
        <p:blipFill>
          <a:blip r:embed="rId7"/>
          <a:srcRect t="14295" r="2289"/>
          <a:stretch>
            <a:fillRect/>
          </a:stretch>
        </p:blipFill>
        <p:spPr>
          <a:xfrm>
            <a:off x="2634522" y="5370907"/>
            <a:ext cx="5608098" cy="3850480"/>
          </a:xfrm>
          <a:prstGeom prst="rect">
            <a:avLst/>
          </a:prstGeom>
        </p:spPr>
      </p:pic>
      <p:grpSp>
        <p:nvGrpSpPr>
          <p:cNvPr id="12" name="Group 12"/>
          <p:cNvGrpSpPr/>
          <p:nvPr/>
        </p:nvGrpSpPr>
        <p:grpSpPr>
          <a:xfrm>
            <a:off x="10348294" y="2572085"/>
            <a:ext cx="7036148" cy="7346286"/>
            <a:chOff x="0" y="0"/>
            <a:chExt cx="1561841" cy="1630683"/>
          </a:xfrm>
        </p:grpSpPr>
        <p:sp>
          <p:nvSpPr>
            <p:cNvPr id="13" name="Freeform 13"/>
            <p:cNvSpPr/>
            <p:nvPr/>
          </p:nvSpPr>
          <p:spPr>
            <a:xfrm>
              <a:off x="0" y="0"/>
              <a:ext cx="1561841" cy="1630683"/>
            </a:xfrm>
            <a:custGeom>
              <a:avLst/>
              <a:gdLst/>
              <a:ahLst/>
              <a:cxnLst/>
              <a:rect l="l" t="t" r="r" b="b"/>
              <a:pathLst>
                <a:path w="1561841" h="1630683">
                  <a:moveTo>
                    <a:pt x="24207" y="0"/>
                  </a:moveTo>
                  <a:lnTo>
                    <a:pt x="1537634" y="0"/>
                  </a:lnTo>
                  <a:cubicBezTo>
                    <a:pt x="1544054" y="0"/>
                    <a:pt x="1550211" y="2550"/>
                    <a:pt x="1554751" y="7090"/>
                  </a:cubicBezTo>
                  <a:cubicBezTo>
                    <a:pt x="1559290" y="11630"/>
                    <a:pt x="1561841" y="17787"/>
                    <a:pt x="1561841" y="24207"/>
                  </a:cubicBezTo>
                  <a:lnTo>
                    <a:pt x="1561841" y="1606476"/>
                  </a:lnTo>
                  <a:cubicBezTo>
                    <a:pt x="1561841" y="1612897"/>
                    <a:pt x="1559290" y="1619054"/>
                    <a:pt x="1554751" y="1623593"/>
                  </a:cubicBezTo>
                  <a:cubicBezTo>
                    <a:pt x="1550211" y="1628133"/>
                    <a:pt x="1544054" y="1630683"/>
                    <a:pt x="1537634" y="1630683"/>
                  </a:cubicBezTo>
                  <a:lnTo>
                    <a:pt x="24207" y="1630683"/>
                  </a:lnTo>
                  <a:cubicBezTo>
                    <a:pt x="10838" y="1630683"/>
                    <a:pt x="0" y="1619846"/>
                    <a:pt x="0" y="1606476"/>
                  </a:cubicBezTo>
                  <a:lnTo>
                    <a:pt x="0" y="24207"/>
                  </a:lnTo>
                  <a:cubicBezTo>
                    <a:pt x="0" y="17787"/>
                    <a:pt x="2550" y="11630"/>
                    <a:pt x="7090" y="7090"/>
                  </a:cubicBezTo>
                  <a:cubicBezTo>
                    <a:pt x="11630" y="2550"/>
                    <a:pt x="17787" y="0"/>
                    <a:pt x="24207" y="0"/>
                  </a:cubicBezTo>
                  <a:close/>
                </a:path>
              </a:pathLst>
            </a:custGeom>
            <a:solidFill>
              <a:srgbClr val="EBECF0"/>
            </a:solidFill>
            <a:ln w="38100">
              <a:solidFill>
                <a:srgbClr val="000000"/>
              </a:solidFill>
            </a:ln>
          </p:spPr>
        </p:sp>
        <p:sp>
          <p:nvSpPr>
            <p:cNvPr id="14" name="TextBox 14"/>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15" name="Picture 15"/>
          <p:cNvPicPr>
            <a:picLocks noChangeAspect="1"/>
          </p:cNvPicPr>
          <p:nvPr/>
        </p:nvPicPr>
        <p:blipFill>
          <a:blip r:embed="rId8"/>
          <a:srcRect t="2333" r="2698"/>
          <a:stretch>
            <a:fillRect/>
          </a:stretch>
        </p:blipFill>
        <p:spPr>
          <a:xfrm>
            <a:off x="10734873" y="5464015"/>
            <a:ext cx="5686263" cy="3897699"/>
          </a:xfrm>
          <a:prstGeom prst="rect">
            <a:avLst/>
          </a:prstGeom>
        </p:spPr>
      </p:pic>
      <p:grpSp>
        <p:nvGrpSpPr>
          <p:cNvPr id="16" name="Group 16"/>
          <p:cNvGrpSpPr/>
          <p:nvPr/>
        </p:nvGrpSpPr>
        <p:grpSpPr>
          <a:xfrm>
            <a:off x="2294794" y="652724"/>
            <a:ext cx="16838541" cy="1652162"/>
            <a:chOff x="0" y="0"/>
            <a:chExt cx="22451388" cy="2202882"/>
          </a:xfrm>
        </p:grpSpPr>
        <p:sp>
          <p:nvSpPr>
            <p:cNvPr id="17" name="TextBox 17"/>
            <p:cNvSpPr txBox="1"/>
            <p:nvPr/>
          </p:nvSpPr>
          <p:spPr>
            <a:xfrm>
              <a:off x="0" y="1498032"/>
              <a:ext cx="22451388" cy="704850"/>
            </a:xfrm>
            <a:prstGeom prst="rect">
              <a:avLst/>
            </a:prstGeom>
          </p:spPr>
          <p:txBody>
            <a:bodyPr lIns="0" tIns="0" rIns="0" bIns="0" rtlCol="0" anchor="t">
              <a:spAutoFit/>
            </a:bodyPr>
            <a:lstStyle/>
            <a:p>
              <a:pPr algn="just">
                <a:lnSpc>
                  <a:spcPts val="4500"/>
                </a:lnSpc>
              </a:pPr>
              <a:endParaRPr/>
            </a:p>
          </p:txBody>
        </p:sp>
        <p:sp>
          <p:nvSpPr>
            <p:cNvPr id="18" name="TextBox 18"/>
            <p:cNvSpPr txBox="1"/>
            <p:nvPr/>
          </p:nvSpPr>
          <p:spPr>
            <a:xfrm>
              <a:off x="0" y="-9525"/>
              <a:ext cx="22451388" cy="1038225"/>
            </a:xfrm>
            <a:prstGeom prst="rect">
              <a:avLst/>
            </a:prstGeom>
          </p:spPr>
          <p:txBody>
            <a:bodyPr lIns="0" tIns="0" rIns="0" bIns="0" rtlCol="0" anchor="t">
              <a:spAutoFit/>
            </a:bodyPr>
            <a:lstStyle/>
            <a:p>
              <a:pPr>
                <a:lnSpc>
                  <a:spcPts val="6120"/>
                </a:lnSpc>
              </a:pPr>
              <a:r>
                <a:rPr lang="en-US" sz="5100">
                  <a:solidFill>
                    <a:srgbClr val="9CCDEF"/>
                  </a:solidFill>
                  <a:latin typeface="Roboto Bold"/>
                </a:rPr>
                <a:t>Modeling :  </a:t>
              </a:r>
            </a:p>
          </p:txBody>
        </p:sp>
      </p:grpSp>
      <p:sp>
        <p:nvSpPr>
          <p:cNvPr id="19" name="TextBox 19"/>
          <p:cNvSpPr txBox="1"/>
          <p:nvPr/>
        </p:nvSpPr>
        <p:spPr>
          <a:xfrm>
            <a:off x="5497816" y="828511"/>
            <a:ext cx="1852761" cy="504825"/>
          </a:xfrm>
          <a:prstGeom prst="rect">
            <a:avLst/>
          </a:prstGeom>
        </p:spPr>
        <p:txBody>
          <a:bodyPr lIns="0" tIns="0" rIns="0" bIns="0" rtlCol="0" anchor="t">
            <a:spAutoFit/>
          </a:bodyPr>
          <a:lstStyle/>
          <a:p>
            <a:pPr marL="0" lvl="0" indent="0" algn="ctr">
              <a:lnSpc>
                <a:spcPts val="3960"/>
              </a:lnSpc>
              <a:spcBef>
                <a:spcPct val="0"/>
              </a:spcBef>
            </a:pPr>
            <a:r>
              <a:rPr lang="en-US" sz="3300">
                <a:solidFill>
                  <a:srgbClr val="9CCDEF"/>
                </a:solidFill>
                <a:latin typeface="Roboto"/>
              </a:rPr>
              <a:t>Sampling </a:t>
            </a:r>
          </a:p>
        </p:txBody>
      </p:sp>
      <p:sp>
        <p:nvSpPr>
          <p:cNvPr id="20" name="TextBox 20"/>
          <p:cNvSpPr txBox="1"/>
          <p:nvPr/>
        </p:nvSpPr>
        <p:spPr>
          <a:xfrm>
            <a:off x="2356434" y="3791145"/>
            <a:ext cx="6496348" cy="676275"/>
          </a:xfrm>
          <a:prstGeom prst="rect">
            <a:avLst/>
          </a:prstGeom>
        </p:spPr>
        <p:txBody>
          <a:bodyPr lIns="0" tIns="0" rIns="0" bIns="0" rtlCol="0" anchor="t">
            <a:spAutoFit/>
          </a:bodyPr>
          <a:lstStyle/>
          <a:p>
            <a:pPr marL="0" lvl="0" indent="0">
              <a:lnSpc>
                <a:spcPts val="2657"/>
              </a:lnSpc>
              <a:spcBef>
                <a:spcPct val="0"/>
              </a:spcBef>
            </a:pPr>
            <a:r>
              <a:rPr lang="en-US" sz="2214" u="none">
                <a:solidFill>
                  <a:srgbClr val="000000"/>
                </a:solidFill>
                <a:latin typeface="Roboto"/>
              </a:rPr>
              <a:t>Majority Class : Retained Employees : 1233 samples</a:t>
            </a:r>
          </a:p>
          <a:p>
            <a:pPr marL="0" lvl="0" indent="0">
              <a:lnSpc>
                <a:spcPts val="2657"/>
              </a:lnSpc>
              <a:spcBef>
                <a:spcPct val="0"/>
              </a:spcBef>
            </a:pPr>
            <a:r>
              <a:rPr lang="en-US" sz="2214" u="none">
                <a:solidFill>
                  <a:srgbClr val="000000"/>
                </a:solidFill>
                <a:latin typeface="Roboto"/>
              </a:rPr>
              <a:t>Minority Class : Attrited Employees : 237 samples</a:t>
            </a:r>
          </a:p>
        </p:txBody>
      </p:sp>
      <p:sp>
        <p:nvSpPr>
          <p:cNvPr id="21" name="TextBox 21"/>
          <p:cNvSpPr txBox="1"/>
          <p:nvPr/>
        </p:nvSpPr>
        <p:spPr>
          <a:xfrm>
            <a:off x="10618194" y="2983376"/>
            <a:ext cx="6496348" cy="2009775"/>
          </a:xfrm>
          <a:prstGeom prst="rect">
            <a:avLst/>
          </a:prstGeom>
        </p:spPr>
        <p:txBody>
          <a:bodyPr lIns="0" tIns="0" rIns="0" bIns="0" rtlCol="0" anchor="t">
            <a:spAutoFit/>
          </a:bodyPr>
          <a:lstStyle/>
          <a:p>
            <a:pPr marL="0" lvl="0" indent="0" algn="l">
              <a:lnSpc>
                <a:spcPts val="2657"/>
              </a:lnSpc>
              <a:spcBef>
                <a:spcPct val="0"/>
              </a:spcBef>
            </a:pPr>
            <a:r>
              <a:rPr lang="en-US" sz="2214" u="none">
                <a:solidFill>
                  <a:srgbClr val="000000"/>
                </a:solidFill>
                <a:latin typeface="Roboto"/>
              </a:rPr>
              <a:t>Sampling_Strategy = 0.85</a:t>
            </a:r>
          </a:p>
          <a:p>
            <a:pPr marL="0" lvl="0" indent="0" algn="l">
              <a:lnSpc>
                <a:spcPts val="2657"/>
              </a:lnSpc>
              <a:spcBef>
                <a:spcPct val="0"/>
              </a:spcBef>
            </a:pPr>
            <a:r>
              <a:rPr lang="en-US" sz="2214" u="none">
                <a:solidFill>
                  <a:srgbClr val="000000"/>
                </a:solidFill>
                <a:latin typeface="Roboto"/>
              </a:rPr>
              <a:t>0.85 = ( Minority Class Samples ) / 1233</a:t>
            </a:r>
          </a:p>
          <a:p>
            <a:pPr marL="0" lvl="0" indent="0" algn="l">
              <a:lnSpc>
                <a:spcPts val="2657"/>
              </a:lnSpc>
              <a:spcBef>
                <a:spcPct val="0"/>
              </a:spcBef>
            </a:pPr>
            <a:r>
              <a:rPr lang="en-US" sz="2214" u="none">
                <a:solidFill>
                  <a:srgbClr val="000000"/>
                </a:solidFill>
                <a:latin typeface="Roboto"/>
              </a:rPr>
              <a:t>After oversampling,</a:t>
            </a:r>
          </a:p>
          <a:p>
            <a:pPr marL="0" lvl="0" indent="0" algn="l">
              <a:lnSpc>
                <a:spcPts val="2657"/>
              </a:lnSpc>
              <a:spcBef>
                <a:spcPct val="0"/>
              </a:spcBef>
            </a:pPr>
            <a:endParaRPr lang="en-US" sz="2214" u="none">
              <a:solidFill>
                <a:srgbClr val="000000"/>
              </a:solidFill>
              <a:latin typeface="Roboto"/>
            </a:endParaRPr>
          </a:p>
          <a:p>
            <a:pPr marL="0" lvl="0" indent="0" algn="l">
              <a:lnSpc>
                <a:spcPts val="2657"/>
              </a:lnSpc>
              <a:spcBef>
                <a:spcPct val="0"/>
              </a:spcBef>
            </a:pPr>
            <a:r>
              <a:rPr lang="en-US" sz="2214" u="none">
                <a:solidFill>
                  <a:srgbClr val="000000"/>
                </a:solidFill>
                <a:latin typeface="Roboto"/>
              </a:rPr>
              <a:t>Majority Class : Retained Employees : 1233 samples</a:t>
            </a:r>
          </a:p>
          <a:p>
            <a:pPr marL="0" lvl="0" indent="0" algn="l">
              <a:lnSpc>
                <a:spcPts val="2657"/>
              </a:lnSpc>
              <a:spcBef>
                <a:spcPct val="0"/>
              </a:spcBef>
            </a:pPr>
            <a:r>
              <a:rPr lang="en-US" sz="2214" u="none">
                <a:solidFill>
                  <a:srgbClr val="000000"/>
                </a:solidFill>
                <a:latin typeface="Roboto"/>
              </a:rPr>
              <a:t>Minority Class : Attrited Employees : 1048 samples</a:t>
            </a:r>
          </a:p>
        </p:txBody>
      </p:sp>
      <p:grpSp>
        <p:nvGrpSpPr>
          <p:cNvPr id="22" name="Group 22"/>
          <p:cNvGrpSpPr/>
          <p:nvPr/>
        </p:nvGrpSpPr>
        <p:grpSpPr>
          <a:xfrm>
            <a:off x="8755020" y="5270420"/>
            <a:ext cx="1715107" cy="1324400"/>
            <a:chOff x="0" y="0"/>
            <a:chExt cx="2286810" cy="1765867"/>
          </a:xfrm>
        </p:grpSpPr>
        <p:grpSp>
          <p:nvGrpSpPr>
            <p:cNvPr id="23" name="Group 23"/>
            <p:cNvGrpSpPr/>
            <p:nvPr/>
          </p:nvGrpSpPr>
          <p:grpSpPr>
            <a:xfrm>
              <a:off x="550037" y="0"/>
              <a:ext cx="1270631" cy="1270631"/>
              <a:chOff x="0" y="0"/>
              <a:chExt cx="812800" cy="812800"/>
            </a:xfrm>
          </p:grpSpPr>
          <p:sp>
            <p:nvSpPr>
              <p:cNvPr id="24" name="Freeform 24"/>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6A6A6"/>
              </a:solidFill>
            </p:spPr>
          </p:sp>
          <p:sp>
            <p:nvSpPr>
              <p:cNvPr id="25" name="TextBox 25"/>
              <p:cNvSpPr txBox="1"/>
              <p:nvPr/>
            </p:nvSpPr>
            <p:spPr>
              <a:xfrm>
                <a:off x="0" y="203200"/>
                <a:ext cx="711200" cy="406400"/>
              </a:xfrm>
              <a:prstGeom prst="rect">
                <a:avLst/>
              </a:prstGeom>
            </p:spPr>
            <p:txBody>
              <a:bodyPr lIns="50800" tIns="50800" rIns="50800" bIns="50800" rtlCol="0" anchor="ctr"/>
              <a:lstStyle/>
              <a:p>
                <a:pPr algn="ctr">
                  <a:lnSpc>
                    <a:spcPts val="2040"/>
                  </a:lnSpc>
                </a:pPr>
                <a:endParaRPr/>
              </a:p>
            </p:txBody>
          </p:sp>
        </p:grpSp>
        <p:sp>
          <p:nvSpPr>
            <p:cNvPr id="26" name="TextBox 26"/>
            <p:cNvSpPr txBox="1"/>
            <p:nvPr/>
          </p:nvSpPr>
          <p:spPr>
            <a:xfrm>
              <a:off x="0" y="1318628"/>
              <a:ext cx="2286810" cy="447239"/>
            </a:xfrm>
            <a:prstGeom prst="rect">
              <a:avLst/>
            </a:prstGeom>
          </p:spPr>
          <p:txBody>
            <a:bodyPr lIns="0" tIns="0" rIns="0" bIns="0" rtlCol="0" anchor="t">
              <a:spAutoFit/>
            </a:bodyPr>
            <a:lstStyle/>
            <a:p>
              <a:pPr algn="ctr">
                <a:lnSpc>
                  <a:spcPts val="2769"/>
                </a:lnSpc>
              </a:pPr>
              <a:r>
                <a:rPr lang="en-US" sz="1978">
                  <a:solidFill>
                    <a:srgbClr val="000000"/>
                  </a:solidFill>
                  <a:latin typeface="Roboto Bold"/>
                </a:rPr>
                <a:t>SMOTE</a:t>
              </a:r>
            </a:p>
          </p:txBody>
        </p:sp>
      </p:grpSp>
      <p:sp>
        <p:nvSpPr>
          <p:cNvPr id="27" name="TextBox 27"/>
          <p:cNvSpPr txBox="1"/>
          <p:nvPr/>
        </p:nvSpPr>
        <p:spPr>
          <a:xfrm>
            <a:off x="-1239390" y="2228686"/>
            <a:ext cx="13687996" cy="342900"/>
          </a:xfrm>
          <a:prstGeom prst="rect">
            <a:avLst/>
          </a:prstGeom>
        </p:spPr>
        <p:txBody>
          <a:bodyPr lIns="0" tIns="0" rIns="0" bIns="0" rtlCol="0" anchor="t">
            <a:spAutoFit/>
          </a:bodyPr>
          <a:lstStyle/>
          <a:p>
            <a:pPr algn="ctr">
              <a:lnSpc>
                <a:spcPts val="2657"/>
              </a:lnSpc>
            </a:pPr>
            <a:r>
              <a:rPr lang="en-US" sz="2214">
                <a:solidFill>
                  <a:srgbClr val="000000"/>
                </a:solidFill>
                <a:latin typeface="Roboto Bold"/>
              </a:rPr>
              <a:t>Before sampling</a:t>
            </a:r>
          </a:p>
        </p:txBody>
      </p:sp>
      <p:sp>
        <p:nvSpPr>
          <p:cNvPr id="28" name="TextBox 28"/>
          <p:cNvSpPr txBox="1"/>
          <p:nvPr/>
        </p:nvSpPr>
        <p:spPr>
          <a:xfrm>
            <a:off x="6812846" y="2269001"/>
            <a:ext cx="13687996" cy="342900"/>
          </a:xfrm>
          <a:prstGeom prst="rect">
            <a:avLst/>
          </a:prstGeom>
        </p:spPr>
        <p:txBody>
          <a:bodyPr lIns="0" tIns="0" rIns="0" bIns="0" rtlCol="0" anchor="t">
            <a:spAutoFit/>
          </a:bodyPr>
          <a:lstStyle/>
          <a:p>
            <a:pPr algn="ctr">
              <a:lnSpc>
                <a:spcPts val="2657"/>
              </a:lnSpc>
            </a:pPr>
            <a:r>
              <a:rPr lang="en-US" sz="2214">
                <a:solidFill>
                  <a:srgbClr val="000000"/>
                </a:solidFill>
                <a:latin typeface="Roboto Bold"/>
              </a:rPr>
              <a:t>After sampling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044043" y="7204529"/>
            <a:ext cx="18288000" cy="322617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144000" y="3166543"/>
            <a:ext cx="18288000" cy="3226171"/>
          </a:xfrm>
          <a:prstGeom prst="rect">
            <a:avLst/>
          </a:prstGeom>
        </p:spPr>
      </p:pic>
      <p:grpSp>
        <p:nvGrpSpPr>
          <p:cNvPr id="4" name="Group 4"/>
          <p:cNvGrpSpPr/>
          <p:nvPr/>
        </p:nvGrpSpPr>
        <p:grpSpPr>
          <a:xfrm>
            <a:off x="0" y="-437678"/>
            <a:ext cx="18288000" cy="2518608"/>
            <a:chOff x="0" y="0"/>
            <a:chExt cx="4816593" cy="663337"/>
          </a:xfrm>
        </p:grpSpPr>
        <p:sp>
          <p:nvSpPr>
            <p:cNvPr id="5" name="Freeform 5"/>
            <p:cNvSpPr/>
            <p:nvPr/>
          </p:nvSpPr>
          <p:spPr>
            <a:xfrm>
              <a:off x="0" y="0"/>
              <a:ext cx="4816592" cy="663337"/>
            </a:xfrm>
            <a:custGeom>
              <a:avLst/>
              <a:gdLst/>
              <a:ahLst/>
              <a:cxnLst/>
              <a:rect l="l" t="t" r="r" b="b"/>
              <a:pathLst>
                <a:path w="4816592" h="663337">
                  <a:moveTo>
                    <a:pt x="21590" y="0"/>
                  </a:moveTo>
                  <a:lnTo>
                    <a:pt x="4795002" y="0"/>
                  </a:lnTo>
                  <a:cubicBezTo>
                    <a:pt x="4800728" y="0"/>
                    <a:pt x="4806220" y="2275"/>
                    <a:pt x="4810269" y="6324"/>
                  </a:cubicBezTo>
                  <a:cubicBezTo>
                    <a:pt x="4814318" y="10372"/>
                    <a:pt x="4816592" y="15864"/>
                    <a:pt x="4816592" y="21590"/>
                  </a:cubicBezTo>
                  <a:lnTo>
                    <a:pt x="4816592" y="641747"/>
                  </a:lnTo>
                  <a:cubicBezTo>
                    <a:pt x="4816592" y="653671"/>
                    <a:pt x="4806926" y="663337"/>
                    <a:pt x="4795002" y="663337"/>
                  </a:cubicBezTo>
                  <a:lnTo>
                    <a:pt x="21590" y="663337"/>
                  </a:lnTo>
                  <a:cubicBezTo>
                    <a:pt x="9666" y="663337"/>
                    <a:pt x="0" y="653671"/>
                    <a:pt x="0" y="641747"/>
                  </a:cubicBezTo>
                  <a:lnTo>
                    <a:pt x="0" y="21590"/>
                  </a:lnTo>
                  <a:cubicBezTo>
                    <a:pt x="0" y="9666"/>
                    <a:pt x="9666" y="0"/>
                    <a:pt x="21590" y="0"/>
                  </a:cubicBezTo>
                  <a:close/>
                </a:path>
              </a:pathLst>
            </a:custGeom>
            <a:solidFill>
              <a:srgbClr val="282828"/>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490944"/>
            <a:ext cx="1075512" cy="1075512"/>
          </a:xfrm>
          <a:prstGeom prst="rect">
            <a:avLst/>
          </a:prstGeom>
        </p:spPr>
      </p:pic>
      <p:grpSp>
        <p:nvGrpSpPr>
          <p:cNvPr id="8" name="Group 8"/>
          <p:cNvGrpSpPr/>
          <p:nvPr/>
        </p:nvGrpSpPr>
        <p:grpSpPr>
          <a:xfrm>
            <a:off x="1252996" y="2460593"/>
            <a:ext cx="6927910" cy="3417763"/>
            <a:chOff x="0" y="0"/>
            <a:chExt cx="1537815" cy="758654"/>
          </a:xfrm>
        </p:grpSpPr>
        <p:sp>
          <p:nvSpPr>
            <p:cNvPr id="9" name="Freeform 9"/>
            <p:cNvSpPr/>
            <p:nvPr/>
          </p:nvSpPr>
          <p:spPr>
            <a:xfrm>
              <a:off x="0" y="0"/>
              <a:ext cx="1537815" cy="758654"/>
            </a:xfrm>
            <a:custGeom>
              <a:avLst/>
              <a:gdLst/>
              <a:ahLst/>
              <a:cxnLst/>
              <a:rect l="l" t="t" r="r" b="b"/>
              <a:pathLst>
                <a:path w="1537815" h="758654">
                  <a:moveTo>
                    <a:pt x="24585" y="0"/>
                  </a:moveTo>
                  <a:lnTo>
                    <a:pt x="1513230" y="0"/>
                  </a:lnTo>
                  <a:cubicBezTo>
                    <a:pt x="1526808" y="0"/>
                    <a:pt x="1537815" y="11007"/>
                    <a:pt x="1537815" y="24585"/>
                  </a:cubicBezTo>
                  <a:lnTo>
                    <a:pt x="1537815" y="734069"/>
                  </a:lnTo>
                  <a:cubicBezTo>
                    <a:pt x="1537815" y="740589"/>
                    <a:pt x="1535225" y="746843"/>
                    <a:pt x="1530614" y="751453"/>
                  </a:cubicBezTo>
                  <a:cubicBezTo>
                    <a:pt x="1526003" y="756064"/>
                    <a:pt x="1519750" y="758654"/>
                    <a:pt x="1513230" y="758654"/>
                  </a:cubicBezTo>
                  <a:lnTo>
                    <a:pt x="24585" y="758654"/>
                  </a:lnTo>
                  <a:cubicBezTo>
                    <a:pt x="18065" y="758654"/>
                    <a:pt x="11811" y="756064"/>
                    <a:pt x="7201" y="751453"/>
                  </a:cubicBezTo>
                  <a:cubicBezTo>
                    <a:pt x="2590" y="746843"/>
                    <a:pt x="0" y="740589"/>
                    <a:pt x="0" y="734069"/>
                  </a:cubicBezTo>
                  <a:lnTo>
                    <a:pt x="0" y="24585"/>
                  </a:lnTo>
                  <a:cubicBezTo>
                    <a:pt x="0" y="18065"/>
                    <a:pt x="2590" y="11811"/>
                    <a:pt x="7201" y="7201"/>
                  </a:cubicBezTo>
                  <a:cubicBezTo>
                    <a:pt x="11811" y="2590"/>
                    <a:pt x="18065" y="0"/>
                    <a:pt x="24585" y="0"/>
                  </a:cubicBezTo>
                  <a:close/>
                </a:path>
              </a:pathLst>
            </a:custGeom>
            <a:solidFill>
              <a:srgbClr val="EBECF0"/>
            </a:solidFill>
            <a:ln w="38100">
              <a:solidFill>
                <a:srgbClr val="000000"/>
              </a:solidFill>
            </a:ln>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1" name="Group 11"/>
          <p:cNvGrpSpPr/>
          <p:nvPr/>
        </p:nvGrpSpPr>
        <p:grpSpPr>
          <a:xfrm>
            <a:off x="9144000" y="2264010"/>
            <a:ext cx="7425290" cy="3839854"/>
            <a:chOff x="0" y="0"/>
            <a:chExt cx="9900387" cy="5119805"/>
          </a:xfrm>
        </p:grpSpPr>
        <p:pic>
          <p:nvPicPr>
            <p:cNvPr id="12" name="Picture 12"/>
            <p:cNvPicPr>
              <a:picLocks noChangeAspect="1"/>
            </p:cNvPicPr>
            <p:nvPr/>
          </p:nvPicPr>
          <p:blipFill>
            <a:blip r:embed="rId7"/>
            <a:srcRect/>
            <a:stretch>
              <a:fillRect/>
            </a:stretch>
          </p:blipFill>
          <p:spPr>
            <a:xfrm>
              <a:off x="17034" y="0"/>
              <a:ext cx="7511730" cy="661206"/>
            </a:xfrm>
            <a:prstGeom prst="rect">
              <a:avLst/>
            </a:prstGeom>
          </p:spPr>
        </p:pic>
        <p:pic>
          <p:nvPicPr>
            <p:cNvPr id="13" name="Picture 13"/>
            <p:cNvPicPr>
              <a:picLocks noChangeAspect="1"/>
            </p:cNvPicPr>
            <p:nvPr/>
          </p:nvPicPr>
          <p:blipFill>
            <a:blip r:embed="rId8"/>
            <a:srcRect/>
            <a:stretch>
              <a:fillRect/>
            </a:stretch>
          </p:blipFill>
          <p:spPr>
            <a:xfrm>
              <a:off x="17034" y="691480"/>
              <a:ext cx="4471008" cy="4428325"/>
            </a:xfrm>
            <a:prstGeom prst="rect">
              <a:avLst/>
            </a:prstGeom>
          </p:spPr>
        </p:pic>
        <p:pic>
          <p:nvPicPr>
            <p:cNvPr id="14" name="Picture 14"/>
            <p:cNvPicPr>
              <a:picLocks noChangeAspect="1"/>
            </p:cNvPicPr>
            <p:nvPr/>
          </p:nvPicPr>
          <p:blipFill>
            <a:blip r:embed="rId9"/>
            <a:srcRect/>
            <a:stretch>
              <a:fillRect/>
            </a:stretch>
          </p:blipFill>
          <p:spPr>
            <a:xfrm>
              <a:off x="4327484" y="1197950"/>
              <a:ext cx="5485222" cy="3864588"/>
            </a:xfrm>
            <a:prstGeom prst="rect">
              <a:avLst/>
            </a:prstGeom>
          </p:spPr>
        </p:pic>
        <p:grpSp>
          <p:nvGrpSpPr>
            <p:cNvPr id="15" name="Group 15"/>
            <p:cNvGrpSpPr/>
            <p:nvPr/>
          </p:nvGrpSpPr>
          <p:grpSpPr>
            <a:xfrm>
              <a:off x="0" y="0"/>
              <a:ext cx="9900387" cy="5119805"/>
              <a:chOff x="0" y="0"/>
              <a:chExt cx="1546853" cy="799927"/>
            </a:xfrm>
          </p:grpSpPr>
          <p:sp>
            <p:nvSpPr>
              <p:cNvPr id="16" name="Freeform 16"/>
              <p:cNvSpPr/>
              <p:nvPr/>
            </p:nvSpPr>
            <p:spPr>
              <a:xfrm>
                <a:off x="0" y="0"/>
                <a:ext cx="1546853" cy="799927"/>
              </a:xfrm>
              <a:custGeom>
                <a:avLst/>
                <a:gdLst/>
                <a:ahLst/>
                <a:cxnLst/>
                <a:rect l="l" t="t" r="r" b="b"/>
                <a:pathLst>
                  <a:path w="1546853" h="799927">
                    <a:moveTo>
                      <a:pt x="0" y="0"/>
                    </a:moveTo>
                    <a:lnTo>
                      <a:pt x="1546853" y="0"/>
                    </a:lnTo>
                    <a:lnTo>
                      <a:pt x="1546853" y="799927"/>
                    </a:lnTo>
                    <a:lnTo>
                      <a:pt x="0" y="799927"/>
                    </a:lnTo>
                    <a:close/>
                  </a:path>
                </a:pathLst>
              </a:custGeom>
              <a:solidFill>
                <a:srgbClr val="000000">
                  <a:alpha val="0"/>
                </a:srgbClr>
              </a:solidFill>
              <a:ln w="19050">
                <a:solidFill>
                  <a:srgbClr val="282828"/>
                </a:solidFill>
              </a:ln>
            </p:spPr>
          </p:sp>
          <p:sp>
            <p:nvSpPr>
              <p:cNvPr id="17" name="TextBox 17"/>
              <p:cNvSpPr txBox="1"/>
              <p:nvPr/>
            </p:nvSpPr>
            <p:spPr>
              <a:xfrm>
                <a:off x="0" y="0"/>
                <a:ext cx="812800" cy="812800"/>
              </a:xfrm>
              <a:prstGeom prst="rect">
                <a:avLst/>
              </a:prstGeom>
            </p:spPr>
            <p:txBody>
              <a:bodyPr lIns="72644" tIns="72644" rIns="72644" bIns="72644" rtlCol="0" anchor="ctr"/>
              <a:lstStyle/>
              <a:p>
                <a:pPr algn="ctr">
                  <a:lnSpc>
                    <a:spcPts val="2040"/>
                  </a:lnSpc>
                </a:pPr>
                <a:endParaRPr/>
              </a:p>
            </p:txBody>
          </p:sp>
        </p:grpSp>
      </p:grpSp>
      <p:pic>
        <p:nvPicPr>
          <p:cNvPr id="18" name="Picture 18"/>
          <p:cNvPicPr>
            <a:picLocks noChangeAspect="1"/>
          </p:cNvPicPr>
          <p:nvPr/>
        </p:nvPicPr>
        <p:blipFill>
          <a:blip r:embed="rId10"/>
          <a:srcRect/>
          <a:stretch>
            <a:fillRect/>
          </a:stretch>
        </p:blipFill>
        <p:spPr>
          <a:xfrm>
            <a:off x="9252239" y="6399523"/>
            <a:ext cx="3712645" cy="3712645"/>
          </a:xfrm>
          <a:prstGeom prst="rect">
            <a:avLst/>
          </a:prstGeom>
        </p:spPr>
      </p:pic>
      <p:pic>
        <p:nvPicPr>
          <p:cNvPr id="19" name="Picture 19"/>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2964884" y="7838388"/>
            <a:ext cx="807001" cy="227978"/>
          </a:xfrm>
          <a:prstGeom prst="rect">
            <a:avLst/>
          </a:prstGeom>
        </p:spPr>
      </p:pic>
      <p:pic>
        <p:nvPicPr>
          <p:cNvPr id="20" name="Picture 20"/>
          <p:cNvPicPr>
            <a:picLocks noChangeAspect="1"/>
          </p:cNvPicPr>
          <p:nvPr/>
        </p:nvPicPr>
        <p:blipFill>
          <a:blip r:embed="rId13"/>
          <a:srcRect/>
          <a:stretch>
            <a:fillRect/>
          </a:stretch>
        </p:blipFill>
        <p:spPr>
          <a:xfrm>
            <a:off x="1713042" y="7253772"/>
            <a:ext cx="7284336" cy="2285282"/>
          </a:xfrm>
          <a:prstGeom prst="rect">
            <a:avLst/>
          </a:prstGeom>
        </p:spPr>
      </p:pic>
      <p:grpSp>
        <p:nvGrpSpPr>
          <p:cNvPr id="21" name="Group 21"/>
          <p:cNvGrpSpPr/>
          <p:nvPr/>
        </p:nvGrpSpPr>
        <p:grpSpPr>
          <a:xfrm>
            <a:off x="2294794" y="652724"/>
            <a:ext cx="16838541" cy="1652162"/>
            <a:chOff x="0" y="0"/>
            <a:chExt cx="22451388" cy="2202882"/>
          </a:xfrm>
        </p:grpSpPr>
        <p:sp>
          <p:nvSpPr>
            <p:cNvPr id="22" name="TextBox 22"/>
            <p:cNvSpPr txBox="1"/>
            <p:nvPr/>
          </p:nvSpPr>
          <p:spPr>
            <a:xfrm>
              <a:off x="0" y="1498032"/>
              <a:ext cx="22451388" cy="704850"/>
            </a:xfrm>
            <a:prstGeom prst="rect">
              <a:avLst/>
            </a:prstGeom>
          </p:spPr>
          <p:txBody>
            <a:bodyPr lIns="0" tIns="0" rIns="0" bIns="0" rtlCol="0" anchor="t">
              <a:spAutoFit/>
            </a:bodyPr>
            <a:lstStyle/>
            <a:p>
              <a:pPr algn="just">
                <a:lnSpc>
                  <a:spcPts val="4500"/>
                </a:lnSpc>
              </a:pPr>
              <a:endParaRPr/>
            </a:p>
          </p:txBody>
        </p:sp>
        <p:sp>
          <p:nvSpPr>
            <p:cNvPr id="23" name="TextBox 23"/>
            <p:cNvSpPr txBox="1"/>
            <p:nvPr/>
          </p:nvSpPr>
          <p:spPr>
            <a:xfrm>
              <a:off x="0" y="-9525"/>
              <a:ext cx="22451388" cy="1038225"/>
            </a:xfrm>
            <a:prstGeom prst="rect">
              <a:avLst/>
            </a:prstGeom>
          </p:spPr>
          <p:txBody>
            <a:bodyPr lIns="0" tIns="0" rIns="0" bIns="0" rtlCol="0" anchor="t">
              <a:spAutoFit/>
            </a:bodyPr>
            <a:lstStyle/>
            <a:p>
              <a:pPr>
                <a:lnSpc>
                  <a:spcPts val="6120"/>
                </a:lnSpc>
              </a:pPr>
              <a:r>
                <a:rPr lang="en-US" sz="5100">
                  <a:solidFill>
                    <a:srgbClr val="9CCDEF"/>
                  </a:solidFill>
                  <a:latin typeface="Roboto Bold"/>
                </a:rPr>
                <a:t>Modeling :  </a:t>
              </a:r>
            </a:p>
          </p:txBody>
        </p:sp>
      </p:grpSp>
      <p:sp>
        <p:nvSpPr>
          <p:cNvPr id="24" name="TextBox 24"/>
          <p:cNvSpPr txBox="1"/>
          <p:nvPr/>
        </p:nvSpPr>
        <p:spPr>
          <a:xfrm>
            <a:off x="4381025" y="856843"/>
            <a:ext cx="7912864" cy="504825"/>
          </a:xfrm>
          <a:prstGeom prst="rect">
            <a:avLst/>
          </a:prstGeom>
        </p:spPr>
        <p:txBody>
          <a:bodyPr wrap="square" lIns="0" tIns="0" rIns="0" bIns="0" rtlCol="0" anchor="t">
            <a:spAutoFit/>
          </a:bodyPr>
          <a:lstStyle/>
          <a:p>
            <a:pPr marL="0" lvl="0" indent="0" algn="ctr">
              <a:lnSpc>
                <a:spcPts val="3960"/>
              </a:lnSpc>
              <a:spcBef>
                <a:spcPct val="0"/>
              </a:spcBef>
            </a:pPr>
            <a:r>
              <a:rPr lang="en-US" sz="3300" dirty="0">
                <a:solidFill>
                  <a:srgbClr val="9CCDEF"/>
                </a:solidFill>
                <a:latin typeface="Roboto"/>
              </a:rPr>
              <a:t>Classification and Evaluation</a:t>
            </a:r>
          </a:p>
        </p:txBody>
      </p:sp>
      <p:sp>
        <p:nvSpPr>
          <p:cNvPr id="25" name="TextBox 25"/>
          <p:cNvSpPr txBox="1"/>
          <p:nvPr/>
        </p:nvSpPr>
        <p:spPr>
          <a:xfrm>
            <a:off x="1411829" y="2674225"/>
            <a:ext cx="6513313" cy="3009900"/>
          </a:xfrm>
          <a:prstGeom prst="rect">
            <a:avLst/>
          </a:prstGeom>
        </p:spPr>
        <p:txBody>
          <a:bodyPr lIns="0" tIns="0" rIns="0" bIns="0" rtlCol="0" anchor="t">
            <a:spAutoFit/>
          </a:bodyPr>
          <a:lstStyle/>
          <a:p>
            <a:pPr algn="just">
              <a:lnSpc>
                <a:spcPts val="2657"/>
              </a:lnSpc>
            </a:pPr>
            <a:r>
              <a:rPr lang="en-US" sz="2214">
                <a:solidFill>
                  <a:srgbClr val="000000"/>
                </a:solidFill>
                <a:latin typeface="Roboto"/>
              </a:rPr>
              <a:t>Pada tahap ini diaplikasikan model Machine learning klasifikasi untuk memprediksi Attrition. Berikut model yang akan diuji.</a:t>
            </a:r>
          </a:p>
          <a:p>
            <a:pPr algn="just">
              <a:lnSpc>
                <a:spcPts val="2657"/>
              </a:lnSpc>
            </a:pPr>
            <a:endParaRPr lang="en-US" sz="2214">
              <a:solidFill>
                <a:srgbClr val="000000"/>
              </a:solidFill>
              <a:latin typeface="Roboto"/>
            </a:endParaRPr>
          </a:p>
          <a:p>
            <a:pPr marL="478179" lvl="1" indent="-239090" algn="just">
              <a:lnSpc>
                <a:spcPts val="2657"/>
              </a:lnSpc>
              <a:buFont typeface="Arial"/>
              <a:buChar char="•"/>
            </a:pPr>
            <a:r>
              <a:rPr lang="en-US" sz="2214">
                <a:solidFill>
                  <a:srgbClr val="000000"/>
                </a:solidFill>
                <a:latin typeface="Roboto"/>
              </a:rPr>
              <a:t>XGBoost</a:t>
            </a:r>
          </a:p>
          <a:p>
            <a:pPr marL="478179" lvl="1" indent="-239090" algn="just">
              <a:lnSpc>
                <a:spcPts val="2657"/>
              </a:lnSpc>
              <a:buFont typeface="Arial"/>
              <a:buChar char="•"/>
            </a:pPr>
            <a:r>
              <a:rPr lang="en-US" sz="2214">
                <a:solidFill>
                  <a:srgbClr val="000000"/>
                </a:solidFill>
                <a:latin typeface="Roboto"/>
              </a:rPr>
              <a:t>Random Forest</a:t>
            </a:r>
          </a:p>
          <a:p>
            <a:pPr marL="478179" lvl="1" indent="-239090" algn="just">
              <a:lnSpc>
                <a:spcPts val="2657"/>
              </a:lnSpc>
              <a:buFont typeface="Arial"/>
              <a:buChar char="•"/>
            </a:pPr>
            <a:r>
              <a:rPr lang="en-US" sz="2214">
                <a:solidFill>
                  <a:srgbClr val="000000"/>
                </a:solidFill>
                <a:latin typeface="Roboto"/>
              </a:rPr>
              <a:t>Decision Tree</a:t>
            </a:r>
          </a:p>
          <a:p>
            <a:pPr marL="478179" lvl="1" indent="-239090" algn="just">
              <a:lnSpc>
                <a:spcPts val="2657"/>
              </a:lnSpc>
              <a:buFont typeface="Arial"/>
              <a:buChar char="•"/>
            </a:pPr>
            <a:r>
              <a:rPr lang="en-US" sz="2214">
                <a:solidFill>
                  <a:srgbClr val="000000"/>
                </a:solidFill>
                <a:latin typeface="Roboto"/>
              </a:rPr>
              <a:t>LightGBM</a:t>
            </a:r>
          </a:p>
          <a:p>
            <a:pPr marL="478179" lvl="1" indent="-239090" algn="just">
              <a:lnSpc>
                <a:spcPts val="2657"/>
              </a:lnSpc>
              <a:buFont typeface="Arial"/>
              <a:buChar char="•"/>
            </a:pPr>
            <a:r>
              <a:rPr lang="en-US" sz="2214">
                <a:solidFill>
                  <a:srgbClr val="000000"/>
                </a:solidFill>
                <a:latin typeface="Roboto"/>
              </a:rPr>
              <a:t>Logistic Regression</a:t>
            </a:r>
          </a:p>
        </p:txBody>
      </p:sp>
      <p:sp>
        <p:nvSpPr>
          <p:cNvPr id="26" name="TextBox 26"/>
          <p:cNvSpPr txBox="1"/>
          <p:nvPr/>
        </p:nvSpPr>
        <p:spPr>
          <a:xfrm>
            <a:off x="2484065" y="6758472"/>
            <a:ext cx="6513313" cy="342900"/>
          </a:xfrm>
          <a:prstGeom prst="rect">
            <a:avLst/>
          </a:prstGeom>
        </p:spPr>
        <p:txBody>
          <a:bodyPr lIns="0" tIns="0" rIns="0" bIns="0" rtlCol="0" anchor="t">
            <a:spAutoFit/>
          </a:bodyPr>
          <a:lstStyle/>
          <a:p>
            <a:pPr algn="just">
              <a:lnSpc>
                <a:spcPts val="2657"/>
              </a:lnSpc>
            </a:pPr>
            <a:r>
              <a:rPr lang="en-US" sz="2214">
                <a:solidFill>
                  <a:srgbClr val="000000"/>
                </a:solidFill>
                <a:latin typeface="Roboto"/>
              </a:rPr>
              <a:t>Perbandingan model pada metrik evaluasi</a:t>
            </a:r>
          </a:p>
        </p:txBody>
      </p:sp>
      <p:sp>
        <p:nvSpPr>
          <p:cNvPr id="27" name="TextBox 27"/>
          <p:cNvSpPr txBox="1"/>
          <p:nvPr/>
        </p:nvSpPr>
        <p:spPr>
          <a:xfrm>
            <a:off x="13924285" y="7662176"/>
            <a:ext cx="6513313" cy="342900"/>
          </a:xfrm>
          <a:prstGeom prst="rect">
            <a:avLst/>
          </a:prstGeom>
        </p:spPr>
        <p:txBody>
          <a:bodyPr lIns="0" tIns="0" rIns="0" bIns="0" rtlCol="0" anchor="t">
            <a:spAutoFit/>
          </a:bodyPr>
          <a:lstStyle/>
          <a:p>
            <a:pPr algn="just">
              <a:lnSpc>
                <a:spcPts val="2657"/>
              </a:lnSpc>
            </a:pPr>
            <a:r>
              <a:rPr lang="en-US" sz="2214">
                <a:solidFill>
                  <a:srgbClr val="000000"/>
                </a:solidFill>
                <a:latin typeface="Roboto Bold"/>
              </a:rPr>
              <a:t>Top 5 feature importance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044043" y="7204529"/>
            <a:ext cx="18288000" cy="3226171"/>
          </a:xfrm>
          <a:prstGeom prst="rect">
            <a:avLst/>
          </a:prstGeom>
        </p:spPr>
      </p:pic>
      <p:grpSp>
        <p:nvGrpSpPr>
          <p:cNvPr id="3" name="Group 3"/>
          <p:cNvGrpSpPr/>
          <p:nvPr/>
        </p:nvGrpSpPr>
        <p:grpSpPr>
          <a:xfrm>
            <a:off x="0" y="-97499"/>
            <a:ext cx="18288000" cy="2518608"/>
            <a:chOff x="0" y="0"/>
            <a:chExt cx="4816593" cy="663337"/>
          </a:xfrm>
        </p:grpSpPr>
        <p:sp>
          <p:nvSpPr>
            <p:cNvPr id="4" name="Freeform 4"/>
            <p:cNvSpPr/>
            <p:nvPr/>
          </p:nvSpPr>
          <p:spPr>
            <a:xfrm>
              <a:off x="0" y="0"/>
              <a:ext cx="4816592" cy="663337"/>
            </a:xfrm>
            <a:custGeom>
              <a:avLst/>
              <a:gdLst/>
              <a:ahLst/>
              <a:cxnLst/>
              <a:rect l="l" t="t" r="r" b="b"/>
              <a:pathLst>
                <a:path w="4816592" h="663337">
                  <a:moveTo>
                    <a:pt x="21590" y="0"/>
                  </a:moveTo>
                  <a:lnTo>
                    <a:pt x="4795002" y="0"/>
                  </a:lnTo>
                  <a:cubicBezTo>
                    <a:pt x="4800728" y="0"/>
                    <a:pt x="4806220" y="2275"/>
                    <a:pt x="4810269" y="6324"/>
                  </a:cubicBezTo>
                  <a:cubicBezTo>
                    <a:pt x="4814318" y="10372"/>
                    <a:pt x="4816592" y="15864"/>
                    <a:pt x="4816592" y="21590"/>
                  </a:cubicBezTo>
                  <a:lnTo>
                    <a:pt x="4816592" y="641747"/>
                  </a:lnTo>
                  <a:cubicBezTo>
                    <a:pt x="4816592" y="653671"/>
                    <a:pt x="4806926" y="663337"/>
                    <a:pt x="4795002" y="663337"/>
                  </a:cubicBezTo>
                  <a:lnTo>
                    <a:pt x="21590" y="663337"/>
                  </a:lnTo>
                  <a:cubicBezTo>
                    <a:pt x="9666" y="663337"/>
                    <a:pt x="0" y="653671"/>
                    <a:pt x="0" y="641747"/>
                  </a:cubicBezTo>
                  <a:lnTo>
                    <a:pt x="0" y="21590"/>
                  </a:lnTo>
                  <a:cubicBezTo>
                    <a:pt x="0" y="9666"/>
                    <a:pt x="9666" y="0"/>
                    <a:pt x="21590" y="0"/>
                  </a:cubicBezTo>
                  <a:close/>
                </a:path>
              </a:pathLst>
            </a:custGeom>
            <a:solidFill>
              <a:srgbClr val="282828"/>
            </a:solidFill>
          </p:spPr>
        </p:sp>
        <p:sp>
          <p:nvSpPr>
            <p:cNvPr id="5" name="TextBox 5"/>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6" name="Picture 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412054"/>
            <a:ext cx="1066751" cy="1066751"/>
          </a:xfrm>
          <a:prstGeom prst="rect">
            <a:avLst/>
          </a:prstGeom>
        </p:spPr>
      </p:pic>
      <p:grpSp>
        <p:nvGrpSpPr>
          <p:cNvPr id="7" name="Group 7"/>
          <p:cNvGrpSpPr/>
          <p:nvPr/>
        </p:nvGrpSpPr>
        <p:grpSpPr>
          <a:xfrm>
            <a:off x="2294794" y="652724"/>
            <a:ext cx="16838541" cy="1652162"/>
            <a:chOff x="0" y="0"/>
            <a:chExt cx="22451388" cy="2202882"/>
          </a:xfrm>
        </p:grpSpPr>
        <p:sp>
          <p:nvSpPr>
            <p:cNvPr id="8" name="TextBox 8"/>
            <p:cNvSpPr txBox="1"/>
            <p:nvPr/>
          </p:nvSpPr>
          <p:spPr>
            <a:xfrm>
              <a:off x="0" y="1498032"/>
              <a:ext cx="22451388" cy="704850"/>
            </a:xfrm>
            <a:prstGeom prst="rect">
              <a:avLst/>
            </a:prstGeom>
          </p:spPr>
          <p:txBody>
            <a:bodyPr lIns="0" tIns="0" rIns="0" bIns="0" rtlCol="0" anchor="t">
              <a:spAutoFit/>
            </a:bodyPr>
            <a:lstStyle/>
            <a:p>
              <a:pPr algn="just">
                <a:lnSpc>
                  <a:spcPts val="4500"/>
                </a:lnSpc>
              </a:pPr>
              <a:endParaRPr/>
            </a:p>
          </p:txBody>
        </p:sp>
        <p:sp>
          <p:nvSpPr>
            <p:cNvPr id="9" name="TextBox 9"/>
            <p:cNvSpPr txBox="1"/>
            <p:nvPr/>
          </p:nvSpPr>
          <p:spPr>
            <a:xfrm>
              <a:off x="0" y="-9525"/>
              <a:ext cx="22451388" cy="1038225"/>
            </a:xfrm>
            <a:prstGeom prst="rect">
              <a:avLst/>
            </a:prstGeom>
          </p:spPr>
          <p:txBody>
            <a:bodyPr lIns="0" tIns="0" rIns="0" bIns="0" rtlCol="0" anchor="t">
              <a:spAutoFit/>
            </a:bodyPr>
            <a:lstStyle/>
            <a:p>
              <a:pPr>
                <a:lnSpc>
                  <a:spcPts val="6120"/>
                </a:lnSpc>
              </a:pPr>
              <a:r>
                <a:rPr lang="en-US" sz="5100">
                  <a:solidFill>
                    <a:srgbClr val="9CCDEF"/>
                  </a:solidFill>
                  <a:latin typeface="Roboto Bold"/>
                </a:rPr>
                <a:t>Kesimpulan dan Feature Work</a:t>
              </a:r>
            </a:p>
          </p:txBody>
        </p:sp>
      </p:grpSp>
      <p:sp>
        <p:nvSpPr>
          <p:cNvPr id="10" name="TextBox 10"/>
          <p:cNvSpPr txBox="1"/>
          <p:nvPr/>
        </p:nvSpPr>
        <p:spPr>
          <a:xfrm rot="-5400000">
            <a:off x="14371163" y="6375441"/>
            <a:ext cx="6822261" cy="723900"/>
          </a:xfrm>
          <a:prstGeom prst="rect">
            <a:avLst/>
          </a:prstGeom>
        </p:spPr>
        <p:txBody>
          <a:bodyPr lIns="0" tIns="0" rIns="0" bIns="0" rtlCol="0" anchor="t">
            <a:spAutoFit/>
          </a:bodyPr>
          <a:lstStyle/>
          <a:p>
            <a:pPr>
              <a:lnSpc>
                <a:spcPts val="5759"/>
              </a:lnSpc>
            </a:pPr>
            <a:r>
              <a:rPr lang="en-US" sz="4800">
                <a:solidFill>
                  <a:srgbClr val="CFCDCD">
                    <a:alpha val="27843"/>
                  </a:srgbClr>
                </a:solidFill>
                <a:latin typeface="HK Grotesk Bold"/>
              </a:rPr>
              <a:t>Kesimpulan</a:t>
            </a:r>
          </a:p>
        </p:txBody>
      </p:sp>
      <p:sp>
        <p:nvSpPr>
          <p:cNvPr id="11" name="TextBox 11"/>
          <p:cNvSpPr txBox="1"/>
          <p:nvPr/>
        </p:nvSpPr>
        <p:spPr>
          <a:xfrm>
            <a:off x="2294794" y="4181087"/>
            <a:ext cx="13917558" cy="2352675"/>
          </a:xfrm>
          <a:prstGeom prst="rect">
            <a:avLst/>
          </a:prstGeom>
        </p:spPr>
        <p:txBody>
          <a:bodyPr lIns="0" tIns="0" rIns="0" bIns="0" rtlCol="0" anchor="t">
            <a:spAutoFit/>
          </a:bodyPr>
          <a:lstStyle/>
          <a:p>
            <a:pPr marL="564537" lvl="1" indent="-282268" algn="just">
              <a:lnSpc>
                <a:spcPts val="3137"/>
              </a:lnSpc>
              <a:buFont typeface="Arial"/>
              <a:buChar char="•"/>
            </a:pPr>
            <a:r>
              <a:rPr lang="en-US" sz="2614">
                <a:solidFill>
                  <a:srgbClr val="000000"/>
                </a:solidFill>
                <a:latin typeface="Roboto"/>
              </a:rPr>
              <a:t>Dalam memprediksi attrition karyawan, model LightGBM merupakan model terbaik dengan mendapatkan ROC-AUC score 90.98% , F1-Score 91% dan cross-validation score 94.19%</a:t>
            </a:r>
          </a:p>
          <a:p>
            <a:pPr marL="564537" lvl="1" indent="-282268" algn="just">
              <a:lnSpc>
                <a:spcPts val="3137"/>
              </a:lnSpc>
              <a:buFont typeface="Arial"/>
              <a:buChar char="•"/>
            </a:pPr>
            <a:r>
              <a:rPr lang="en-US" sz="2614">
                <a:solidFill>
                  <a:srgbClr val="000000"/>
                </a:solidFill>
                <a:latin typeface="Roboto"/>
              </a:rPr>
              <a:t>Melakukan handling imbalanced data dan menormalisasi data terbukti dapat meningkatkan performa model jauh lebih baik.</a:t>
            </a:r>
          </a:p>
          <a:p>
            <a:pPr marL="564537" lvl="1" indent="-282268" algn="just">
              <a:lnSpc>
                <a:spcPts val="3137"/>
              </a:lnSpc>
              <a:buFont typeface="Arial"/>
              <a:buChar char="•"/>
            </a:pPr>
            <a:r>
              <a:rPr lang="en-US" sz="2614">
                <a:solidFill>
                  <a:srgbClr val="000000"/>
                </a:solidFill>
                <a:latin typeface="Roboto"/>
              </a:rPr>
              <a:t>Kepuasan karyawan terhadap tempat kerja dan penghasilan karyawan  menjadi dua faktor utama yang memengaruhi attrition karyawan.</a:t>
            </a:r>
          </a:p>
        </p:txBody>
      </p:sp>
      <p:sp>
        <p:nvSpPr>
          <p:cNvPr id="12" name="TextBox 12"/>
          <p:cNvSpPr txBox="1"/>
          <p:nvPr/>
        </p:nvSpPr>
        <p:spPr>
          <a:xfrm>
            <a:off x="2294794" y="7686675"/>
            <a:ext cx="14088026" cy="1571625"/>
          </a:xfrm>
          <a:prstGeom prst="rect">
            <a:avLst/>
          </a:prstGeom>
        </p:spPr>
        <p:txBody>
          <a:bodyPr lIns="0" tIns="0" rIns="0" bIns="0" rtlCol="0" anchor="t">
            <a:spAutoFit/>
          </a:bodyPr>
          <a:lstStyle/>
          <a:p>
            <a:pPr algn="just">
              <a:lnSpc>
                <a:spcPts val="3137"/>
              </a:lnSpc>
              <a:spcBef>
                <a:spcPct val="0"/>
              </a:spcBef>
            </a:pPr>
            <a:r>
              <a:rPr lang="en-US" sz="2614">
                <a:solidFill>
                  <a:srgbClr val="000000"/>
                </a:solidFill>
                <a:latin typeface="Roboto"/>
              </a:rPr>
              <a:t>Di</a:t>
            </a:r>
            <a:r>
              <a:rPr lang="en-US" sz="2614" u="none">
                <a:solidFill>
                  <a:srgbClr val="000000"/>
                </a:solidFill>
                <a:latin typeface="Roboto"/>
              </a:rPr>
              <a:t>masa mendatang kami berencana untuk menggali fitur secara mendalam untuk mengetahui apakah ada faktor tersembunyi yang membuat karyawan keluar sebelum waktunya. Misalnya, hubungan antara karyawan dan bos bisa menjadi faktor yang cukup besar untuk tingkat kepuasan.</a:t>
            </a:r>
          </a:p>
        </p:txBody>
      </p:sp>
      <p:grpSp>
        <p:nvGrpSpPr>
          <p:cNvPr id="13" name="Group 13"/>
          <p:cNvGrpSpPr/>
          <p:nvPr/>
        </p:nvGrpSpPr>
        <p:grpSpPr>
          <a:xfrm>
            <a:off x="2294794" y="3326260"/>
            <a:ext cx="3174742" cy="506227"/>
            <a:chOff x="0" y="0"/>
            <a:chExt cx="766703" cy="122254"/>
          </a:xfrm>
        </p:grpSpPr>
        <p:sp>
          <p:nvSpPr>
            <p:cNvPr id="14" name="Freeform 14"/>
            <p:cNvSpPr/>
            <p:nvPr/>
          </p:nvSpPr>
          <p:spPr>
            <a:xfrm>
              <a:off x="0" y="0"/>
              <a:ext cx="766703" cy="122254"/>
            </a:xfrm>
            <a:custGeom>
              <a:avLst/>
              <a:gdLst/>
              <a:ahLst/>
              <a:cxnLst/>
              <a:rect l="l" t="t" r="r" b="b"/>
              <a:pathLst>
                <a:path w="766703" h="122254">
                  <a:moveTo>
                    <a:pt x="0" y="0"/>
                  </a:moveTo>
                  <a:lnTo>
                    <a:pt x="766703" y="0"/>
                  </a:lnTo>
                  <a:lnTo>
                    <a:pt x="766703" y="122254"/>
                  </a:lnTo>
                  <a:lnTo>
                    <a:pt x="0" y="122254"/>
                  </a:lnTo>
                  <a:close/>
                </a:path>
              </a:pathLst>
            </a:custGeom>
            <a:solidFill>
              <a:srgbClr val="282828"/>
            </a:solidFill>
          </p:spPr>
        </p:sp>
        <p:sp>
          <p:nvSpPr>
            <p:cNvPr id="15" name="TextBox 15"/>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16" name="TextBox 16"/>
          <p:cNvSpPr txBox="1"/>
          <p:nvPr/>
        </p:nvSpPr>
        <p:spPr>
          <a:xfrm>
            <a:off x="2837090" y="3357825"/>
            <a:ext cx="2141116" cy="419100"/>
          </a:xfrm>
          <a:prstGeom prst="rect">
            <a:avLst/>
          </a:prstGeom>
        </p:spPr>
        <p:txBody>
          <a:bodyPr wrap="square" lIns="0" tIns="0" rIns="0" bIns="0" rtlCol="0" anchor="t">
            <a:spAutoFit/>
          </a:bodyPr>
          <a:lstStyle/>
          <a:p>
            <a:pPr algn="ctr">
              <a:lnSpc>
                <a:spcPts val="3360"/>
              </a:lnSpc>
              <a:spcBef>
                <a:spcPct val="0"/>
              </a:spcBef>
            </a:pPr>
            <a:r>
              <a:rPr lang="en-US" sz="2800" dirty="0">
                <a:solidFill>
                  <a:srgbClr val="9CCDEF"/>
                </a:solidFill>
                <a:latin typeface="Open Sauce Bold"/>
              </a:rPr>
              <a:t>Kesimpulan</a:t>
            </a:r>
          </a:p>
        </p:txBody>
      </p:sp>
      <p:grpSp>
        <p:nvGrpSpPr>
          <p:cNvPr id="17" name="Group 17"/>
          <p:cNvGrpSpPr/>
          <p:nvPr/>
        </p:nvGrpSpPr>
        <p:grpSpPr>
          <a:xfrm>
            <a:off x="2294794" y="6943337"/>
            <a:ext cx="3725006" cy="506227"/>
            <a:chOff x="0" y="0"/>
            <a:chExt cx="766703" cy="122254"/>
          </a:xfrm>
        </p:grpSpPr>
        <p:sp>
          <p:nvSpPr>
            <p:cNvPr id="18" name="Freeform 18"/>
            <p:cNvSpPr/>
            <p:nvPr/>
          </p:nvSpPr>
          <p:spPr>
            <a:xfrm>
              <a:off x="0" y="0"/>
              <a:ext cx="766703" cy="122254"/>
            </a:xfrm>
            <a:custGeom>
              <a:avLst/>
              <a:gdLst/>
              <a:ahLst/>
              <a:cxnLst/>
              <a:rect l="l" t="t" r="r" b="b"/>
              <a:pathLst>
                <a:path w="766703" h="122254">
                  <a:moveTo>
                    <a:pt x="0" y="0"/>
                  </a:moveTo>
                  <a:lnTo>
                    <a:pt x="766703" y="0"/>
                  </a:lnTo>
                  <a:lnTo>
                    <a:pt x="766703" y="122254"/>
                  </a:lnTo>
                  <a:lnTo>
                    <a:pt x="0" y="122254"/>
                  </a:lnTo>
                  <a:close/>
                </a:path>
              </a:pathLst>
            </a:custGeom>
            <a:solidFill>
              <a:srgbClr val="282828"/>
            </a:solidFill>
          </p:spPr>
        </p:sp>
        <p:sp>
          <p:nvSpPr>
            <p:cNvPr id="19" name="TextBox 19"/>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20" name="TextBox 20"/>
          <p:cNvSpPr txBox="1"/>
          <p:nvPr/>
        </p:nvSpPr>
        <p:spPr>
          <a:xfrm>
            <a:off x="2756202" y="6974901"/>
            <a:ext cx="3263598" cy="419100"/>
          </a:xfrm>
          <a:prstGeom prst="rect">
            <a:avLst/>
          </a:prstGeom>
        </p:spPr>
        <p:txBody>
          <a:bodyPr wrap="square" lIns="0" tIns="0" rIns="0" bIns="0" rtlCol="0" anchor="t">
            <a:spAutoFit/>
          </a:bodyPr>
          <a:lstStyle/>
          <a:p>
            <a:pPr algn="ctr">
              <a:lnSpc>
                <a:spcPts val="3360"/>
              </a:lnSpc>
              <a:spcBef>
                <a:spcPct val="0"/>
              </a:spcBef>
            </a:pPr>
            <a:r>
              <a:rPr lang="en-US" sz="2800" dirty="0">
                <a:solidFill>
                  <a:srgbClr val="9CCDEF"/>
                </a:solidFill>
                <a:latin typeface="Open Sauce Bold"/>
              </a:rPr>
              <a:t>Future Work</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78750" y="0"/>
            <a:ext cx="10509250" cy="10245878"/>
            <a:chOff x="0" y="0"/>
            <a:chExt cx="3554981" cy="3465889"/>
          </a:xfrm>
        </p:grpSpPr>
        <p:sp>
          <p:nvSpPr>
            <p:cNvPr id="3" name="Freeform 3"/>
            <p:cNvSpPr/>
            <p:nvPr/>
          </p:nvSpPr>
          <p:spPr>
            <a:xfrm>
              <a:off x="0" y="0"/>
              <a:ext cx="3554981" cy="3465890"/>
            </a:xfrm>
            <a:custGeom>
              <a:avLst/>
              <a:gdLst/>
              <a:ahLst/>
              <a:cxnLst/>
              <a:rect l="l" t="t" r="r" b="b"/>
              <a:pathLst>
                <a:path w="3554981" h="3465890">
                  <a:moveTo>
                    <a:pt x="0" y="0"/>
                  </a:moveTo>
                  <a:lnTo>
                    <a:pt x="3554981" y="0"/>
                  </a:lnTo>
                  <a:lnTo>
                    <a:pt x="3554981" y="3465890"/>
                  </a:lnTo>
                  <a:lnTo>
                    <a:pt x="0" y="3465890"/>
                  </a:lnTo>
                  <a:close/>
                </a:path>
              </a:pathLst>
            </a:custGeom>
            <a:solidFill>
              <a:srgbClr val="82BFEB"/>
            </a:solidFill>
          </p:spPr>
        </p:sp>
      </p:grpSp>
      <p:pic>
        <p:nvPicPr>
          <p:cNvPr id="4" name="Picture 4"/>
          <p:cNvPicPr>
            <a:picLocks noChangeAspect="1"/>
          </p:cNvPicPr>
          <p:nvPr/>
        </p:nvPicPr>
        <p:blipFill>
          <a:blip r:embed="rId2"/>
          <a:srcRect/>
          <a:stretch>
            <a:fillRect/>
          </a:stretch>
        </p:blipFill>
        <p:spPr>
          <a:xfrm>
            <a:off x="14488745" y="1673654"/>
            <a:ext cx="1129266" cy="1169399"/>
          </a:xfrm>
          <a:prstGeom prst="rect">
            <a:avLst/>
          </a:prstGeom>
        </p:spPr>
      </p:pic>
      <p:pic>
        <p:nvPicPr>
          <p:cNvPr id="5" name="Picture 5"/>
          <p:cNvPicPr>
            <a:picLocks noChangeAspect="1"/>
          </p:cNvPicPr>
          <p:nvPr/>
        </p:nvPicPr>
        <p:blipFill>
          <a:blip r:embed="rId3"/>
          <a:srcRect/>
          <a:stretch>
            <a:fillRect/>
          </a:stretch>
        </p:blipFill>
        <p:spPr>
          <a:xfrm>
            <a:off x="12163212" y="1825271"/>
            <a:ext cx="1285453" cy="866163"/>
          </a:xfrm>
          <a:prstGeom prst="rect">
            <a:avLst/>
          </a:prstGeom>
        </p:spPr>
      </p:pic>
      <p:pic>
        <p:nvPicPr>
          <p:cNvPr id="6" name="Picture 6"/>
          <p:cNvPicPr>
            <a:picLocks noChangeAspect="1"/>
          </p:cNvPicPr>
          <p:nvPr/>
        </p:nvPicPr>
        <p:blipFill>
          <a:blip r:embed="rId4"/>
          <a:srcRect/>
          <a:stretch>
            <a:fillRect/>
          </a:stretch>
        </p:blipFill>
        <p:spPr>
          <a:xfrm>
            <a:off x="10041965" y="1688539"/>
            <a:ext cx="1149467" cy="1139629"/>
          </a:xfrm>
          <a:prstGeom prst="rect">
            <a:avLst/>
          </a:prstGeom>
        </p:spPr>
      </p:pic>
      <p:pic>
        <p:nvPicPr>
          <p:cNvPr id="7" name="Picture 7"/>
          <p:cNvPicPr>
            <a:picLocks noChangeAspect="1"/>
          </p:cNvPicPr>
          <p:nvPr/>
        </p:nvPicPr>
        <p:blipFill>
          <a:blip r:embed="rId5"/>
          <a:srcRect/>
          <a:stretch>
            <a:fillRect/>
          </a:stretch>
        </p:blipFill>
        <p:spPr>
          <a:xfrm>
            <a:off x="10031999" y="3604484"/>
            <a:ext cx="1169399" cy="1129548"/>
          </a:xfrm>
          <a:prstGeom prst="rect">
            <a:avLst/>
          </a:prstGeom>
        </p:spPr>
      </p:pic>
      <p:pic>
        <p:nvPicPr>
          <p:cNvPr id="8" name="Picture 8"/>
          <p:cNvPicPr>
            <a:picLocks noChangeAspect="1"/>
          </p:cNvPicPr>
          <p:nvPr/>
        </p:nvPicPr>
        <p:blipFill>
          <a:blip r:embed="rId6"/>
          <a:srcRect/>
          <a:stretch>
            <a:fillRect/>
          </a:stretch>
        </p:blipFill>
        <p:spPr>
          <a:xfrm>
            <a:off x="12345518" y="3535273"/>
            <a:ext cx="920841" cy="1267972"/>
          </a:xfrm>
          <a:prstGeom prst="rect">
            <a:avLst/>
          </a:prstGeom>
        </p:spPr>
      </p:pic>
      <p:pic>
        <p:nvPicPr>
          <p:cNvPr id="9" name="Picture 9"/>
          <p:cNvPicPr>
            <a:picLocks noChangeAspect="1"/>
          </p:cNvPicPr>
          <p:nvPr/>
        </p:nvPicPr>
        <p:blipFill>
          <a:blip r:embed="rId7"/>
          <a:srcRect/>
          <a:stretch>
            <a:fillRect/>
          </a:stretch>
        </p:blipFill>
        <p:spPr>
          <a:xfrm>
            <a:off x="14419392" y="3626483"/>
            <a:ext cx="1267972" cy="1085551"/>
          </a:xfrm>
          <a:prstGeom prst="rect">
            <a:avLst/>
          </a:prstGeom>
        </p:spPr>
      </p:pic>
      <p:pic>
        <p:nvPicPr>
          <p:cNvPr id="10" name="Picture 10"/>
          <p:cNvPicPr>
            <a:picLocks noChangeAspect="1"/>
          </p:cNvPicPr>
          <p:nvPr/>
        </p:nvPicPr>
        <p:blipFill>
          <a:blip r:embed="rId8"/>
          <a:srcRect/>
          <a:stretch>
            <a:fillRect/>
          </a:stretch>
        </p:blipFill>
        <p:spPr>
          <a:xfrm>
            <a:off x="14527660" y="5680600"/>
            <a:ext cx="1051435" cy="963714"/>
          </a:xfrm>
          <a:prstGeom prst="rect">
            <a:avLst/>
          </a:prstGeom>
        </p:spPr>
      </p:pic>
      <p:pic>
        <p:nvPicPr>
          <p:cNvPr id="11" name="Picture 11"/>
          <p:cNvPicPr>
            <a:picLocks noChangeAspect="1"/>
          </p:cNvPicPr>
          <p:nvPr/>
        </p:nvPicPr>
        <p:blipFill>
          <a:blip r:embed="rId9"/>
          <a:srcRect/>
          <a:stretch>
            <a:fillRect/>
          </a:stretch>
        </p:blipFill>
        <p:spPr>
          <a:xfrm>
            <a:off x="14534992" y="7413237"/>
            <a:ext cx="1036771" cy="1158987"/>
          </a:xfrm>
          <a:prstGeom prst="rect">
            <a:avLst/>
          </a:prstGeom>
        </p:spPr>
      </p:pic>
      <p:pic>
        <p:nvPicPr>
          <p:cNvPr id="12" name="Picture 12"/>
          <p:cNvPicPr>
            <a:picLocks noChangeAspect="1"/>
          </p:cNvPicPr>
          <p:nvPr/>
        </p:nvPicPr>
        <p:blipFill>
          <a:blip r:embed="rId10"/>
          <a:srcRect/>
          <a:stretch>
            <a:fillRect/>
          </a:stretch>
        </p:blipFill>
        <p:spPr>
          <a:xfrm>
            <a:off x="12226445" y="7440895"/>
            <a:ext cx="1158987" cy="1103672"/>
          </a:xfrm>
          <a:prstGeom prst="rect">
            <a:avLst/>
          </a:prstGeom>
        </p:spPr>
      </p:pic>
      <p:pic>
        <p:nvPicPr>
          <p:cNvPr id="13" name="Picture 13"/>
          <p:cNvPicPr>
            <a:picLocks noChangeAspect="1"/>
          </p:cNvPicPr>
          <p:nvPr/>
        </p:nvPicPr>
        <p:blipFill>
          <a:blip r:embed="rId11"/>
          <a:srcRect/>
          <a:stretch>
            <a:fillRect/>
          </a:stretch>
        </p:blipFill>
        <p:spPr>
          <a:xfrm>
            <a:off x="10231174" y="7413237"/>
            <a:ext cx="771048" cy="1158987"/>
          </a:xfrm>
          <a:prstGeom prst="rect">
            <a:avLst/>
          </a:prstGeom>
        </p:spPr>
      </p:pic>
      <p:pic>
        <p:nvPicPr>
          <p:cNvPr id="14" name="Picture 14"/>
          <p:cNvPicPr>
            <a:picLocks noChangeAspect="1"/>
          </p:cNvPicPr>
          <p:nvPr/>
        </p:nvPicPr>
        <p:blipFill>
          <a:blip r:embed="rId12"/>
          <a:srcRect/>
          <a:stretch>
            <a:fillRect/>
          </a:stretch>
        </p:blipFill>
        <p:spPr>
          <a:xfrm>
            <a:off x="10037205" y="5594513"/>
            <a:ext cx="1158987" cy="1135889"/>
          </a:xfrm>
          <a:prstGeom prst="rect">
            <a:avLst/>
          </a:prstGeom>
        </p:spPr>
      </p:pic>
      <p:pic>
        <p:nvPicPr>
          <p:cNvPr id="15" name="Picture 15"/>
          <p:cNvPicPr>
            <a:picLocks noChangeAspect="1"/>
          </p:cNvPicPr>
          <p:nvPr/>
        </p:nvPicPr>
        <p:blipFill>
          <a:blip r:embed="rId13"/>
          <a:srcRect/>
          <a:stretch>
            <a:fillRect/>
          </a:stretch>
        </p:blipFill>
        <p:spPr>
          <a:xfrm>
            <a:off x="12338655" y="5864732"/>
            <a:ext cx="934566" cy="595452"/>
          </a:xfrm>
          <a:prstGeom prst="rect">
            <a:avLst/>
          </a:prstGeom>
        </p:spPr>
      </p:pic>
      <p:sp>
        <p:nvSpPr>
          <p:cNvPr id="16" name="TextBox 16"/>
          <p:cNvSpPr txBox="1"/>
          <p:nvPr/>
        </p:nvSpPr>
        <p:spPr>
          <a:xfrm>
            <a:off x="1573631" y="3626483"/>
            <a:ext cx="5470961" cy="3162300"/>
          </a:xfrm>
          <a:prstGeom prst="rect">
            <a:avLst/>
          </a:prstGeom>
        </p:spPr>
        <p:txBody>
          <a:bodyPr lIns="0" tIns="0" rIns="0" bIns="0" rtlCol="0" anchor="t">
            <a:spAutoFit/>
          </a:bodyPr>
          <a:lstStyle/>
          <a:p>
            <a:pPr>
              <a:lnSpc>
                <a:spcPts val="12479"/>
              </a:lnSpc>
            </a:pPr>
            <a:r>
              <a:rPr lang="en-US" sz="10399">
                <a:solidFill>
                  <a:srgbClr val="373737"/>
                </a:solidFill>
                <a:latin typeface="Open Sauce Bold"/>
              </a:rPr>
              <a:t>Terima</a:t>
            </a:r>
          </a:p>
          <a:p>
            <a:pPr>
              <a:lnSpc>
                <a:spcPts val="12479"/>
              </a:lnSpc>
            </a:pPr>
            <a:r>
              <a:rPr lang="en-US" sz="10399">
                <a:solidFill>
                  <a:srgbClr val="373737"/>
                </a:solidFill>
                <a:latin typeface="Open Sauce Bold"/>
              </a:rPr>
              <a:t>Kasih!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3" r="133"/>
          <a:stretch>
            <a:fillRect/>
          </a:stretch>
        </p:blipFill>
        <p:spPr>
          <a:xfrm flipV="1">
            <a:off x="-115182" y="-3547531"/>
            <a:ext cx="18288000" cy="4111700"/>
          </a:xfrm>
          <a:prstGeom prst="rect">
            <a:avLst/>
          </a:prstGeom>
        </p:spPr>
      </p:pic>
      <p:grpSp>
        <p:nvGrpSpPr>
          <p:cNvPr id="3" name="Group 3"/>
          <p:cNvGrpSpPr/>
          <p:nvPr/>
        </p:nvGrpSpPr>
        <p:grpSpPr>
          <a:xfrm>
            <a:off x="1240309" y="2514591"/>
            <a:ext cx="15807381" cy="4503541"/>
            <a:chOff x="0" y="0"/>
            <a:chExt cx="4163261" cy="1186118"/>
          </a:xfrm>
        </p:grpSpPr>
        <p:sp>
          <p:nvSpPr>
            <p:cNvPr id="4" name="Freeform 4"/>
            <p:cNvSpPr/>
            <p:nvPr/>
          </p:nvSpPr>
          <p:spPr>
            <a:xfrm>
              <a:off x="0" y="0"/>
              <a:ext cx="4163261" cy="1186118"/>
            </a:xfrm>
            <a:custGeom>
              <a:avLst/>
              <a:gdLst/>
              <a:ahLst/>
              <a:cxnLst/>
              <a:rect l="l" t="t" r="r" b="b"/>
              <a:pathLst>
                <a:path w="4163261" h="1186118">
                  <a:moveTo>
                    <a:pt x="24978" y="0"/>
                  </a:moveTo>
                  <a:lnTo>
                    <a:pt x="4138283" y="0"/>
                  </a:lnTo>
                  <a:cubicBezTo>
                    <a:pt x="4144907" y="0"/>
                    <a:pt x="4151261" y="2632"/>
                    <a:pt x="4155945" y="7316"/>
                  </a:cubicBezTo>
                  <a:cubicBezTo>
                    <a:pt x="4160629" y="12000"/>
                    <a:pt x="4163261" y="18353"/>
                    <a:pt x="4163261" y="24978"/>
                  </a:cubicBezTo>
                  <a:lnTo>
                    <a:pt x="4163261" y="1161140"/>
                  </a:lnTo>
                  <a:cubicBezTo>
                    <a:pt x="4163261" y="1174935"/>
                    <a:pt x="4152078" y="1186118"/>
                    <a:pt x="4138283" y="1186118"/>
                  </a:cubicBezTo>
                  <a:lnTo>
                    <a:pt x="24978" y="1186118"/>
                  </a:lnTo>
                  <a:cubicBezTo>
                    <a:pt x="11183" y="1186118"/>
                    <a:pt x="0" y="1174935"/>
                    <a:pt x="0" y="1161140"/>
                  </a:cubicBezTo>
                  <a:lnTo>
                    <a:pt x="0" y="24978"/>
                  </a:lnTo>
                  <a:cubicBezTo>
                    <a:pt x="0" y="11183"/>
                    <a:pt x="11183" y="0"/>
                    <a:pt x="24978" y="0"/>
                  </a:cubicBezTo>
                  <a:close/>
                </a:path>
              </a:pathLst>
            </a:custGeom>
            <a:solidFill>
              <a:srgbClr val="EFEBEB"/>
            </a:solidFill>
          </p:spPr>
        </p:sp>
        <p:sp>
          <p:nvSpPr>
            <p:cNvPr id="5" name="TextBox 5"/>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6" name="Group 6"/>
          <p:cNvGrpSpPr/>
          <p:nvPr/>
        </p:nvGrpSpPr>
        <p:grpSpPr>
          <a:xfrm>
            <a:off x="6678582" y="2116126"/>
            <a:ext cx="5117516" cy="796931"/>
            <a:chOff x="0" y="0"/>
            <a:chExt cx="1347823" cy="209891"/>
          </a:xfrm>
        </p:grpSpPr>
        <p:sp>
          <p:nvSpPr>
            <p:cNvPr id="7" name="Freeform 7"/>
            <p:cNvSpPr/>
            <p:nvPr/>
          </p:nvSpPr>
          <p:spPr>
            <a:xfrm>
              <a:off x="0" y="0"/>
              <a:ext cx="1347823" cy="209891"/>
            </a:xfrm>
            <a:custGeom>
              <a:avLst/>
              <a:gdLst/>
              <a:ahLst/>
              <a:cxnLst/>
              <a:rect l="l" t="t" r="r" b="b"/>
              <a:pathLst>
                <a:path w="1347823" h="209891">
                  <a:moveTo>
                    <a:pt x="77154" y="0"/>
                  </a:moveTo>
                  <a:lnTo>
                    <a:pt x="1270669" y="0"/>
                  </a:lnTo>
                  <a:cubicBezTo>
                    <a:pt x="1291132" y="0"/>
                    <a:pt x="1310756" y="8129"/>
                    <a:pt x="1325225" y="22598"/>
                  </a:cubicBezTo>
                  <a:cubicBezTo>
                    <a:pt x="1339695" y="37067"/>
                    <a:pt x="1347823" y="56692"/>
                    <a:pt x="1347823" y="77154"/>
                  </a:cubicBezTo>
                  <a:lnTo>
                    <a:pt x="1347823" y="132737"/>
                  </a:lnTo>
                  <a:cubicBezTo>
                    <a:pt x="1347823" y="153200"/>
                    <a:pt x="1339695" y="172824"/>
                    <a:pt x="1325225" y="187293"/>
                  </a:cubicBezTo>
                  <a:cubicBezTo>
                    <a:pt x="1310756" y="201763"/>
                    <a:pt x="1291132" y="209891"/>
                    <a:pt x="1270669" y="209891"/>
                  </a:cubicBezTo>
                  <a:lnTo>
                    <a:pt x="77154" y="209891"/>
                  </a:lnTo>
                  <a:cubicBezTo>
                    <a:pt x="34543" y="209891"/>
                    <a:pt x="0" y="175348"/>
                    <a:pt x="0" y="132737"/>
                  </a:cubicBezTo>
                  <a:lnTo>
                    <a:pt x="0" y="77154"/>
                  </a:lnTo>
                  <a:cubicBezTo>
                    <a:pt x="0" y="56692"/>
                    <a:pt x="8129" y="37067"/>
                    <a:pt x="22598" y="22598"/>
                  </a:cubicBezTo>
                  <a:cubicBezTo>
                    <a:pt x="37067" y="8129"/>
                    <a:pt x="56692" y="0"/>
                    <a:pt x="77154" y="0"/>
                  </a:cubicBezTo>
                  <a:close/>
                </a:path>
              </a:pathLst>
            </a:custGeom>
            <a:solidFill>
              <a:srgbClr val="82BFEB"/>
            </a:solidFill>
          </p:spPr>
        </p:sp>
        <p:sp>
          <p:nvSpPr>
            <p:cNvPr id="8" name="TextBox 8"/>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9" name="TextBox 9"/>
          <p:cNvSpPr txBox="1"/>
          <p:nvPr/>
        </p:nvSpPr>
        <p:spPr>
          <a:xfrm>
            <a:off x="2628540" y="1982776"/>
            <a:ext cx="13217600" cy="864870"/>
          </a:xfrm>
          <a:prstGeom prst="rect">
            <a:avLst/>
          </a:prstGeom>
        </p:spPr>
        <p:txBody>
          <a:bodyPr lIns="0" tIns="0" rIns="0" bIns="0" rtlCol="0" anchor="t">
            <a:spAutoFit/>
          </a:bodyPr>
          <a:lstStyle/>
          <a:p>
            <a:pPr algn="ctr">
              <a:lnSpc>
                <a:spcPts val="7200"/>
              </a:lnSpc>
            </a:pPr>
            <a:r>
              <a:rPr lang="en-US" sz="4800">
                <a:solidFill>
                  <a:srgbClr val="000000"/>
                </a:solidFill>
                <a:latin typeface="Open Sauce Bold"/>
              </a:rPr>
              <a:t>Paper Referensi</a:t>
            </a:r>
          </a:p>
        </p:txBody>
      </p:sp>
      <p:sp>
        <p:nvSpPr>
          <p:cNvPr id="10" name="TextBox 10"/>
          <p:cNvSpPr txBox="1"/>
          <p:nvPr/>
        </p:nvSpPr>
        <p:spPr>
          <a:xfrm>
            <a:off x="1451919" y="3789520"/>
            <a:ext cx="15384162" cy="2112010"/>
          </a:xfrm>
          <a:prstGeom prst="rect">
            <a:avLst/>
          </a:prstGeom>
        </p:spPr>
        <p:txBody>
          <a:bodyPr lIns="0" tIns="0" rIns="0" bIns="0" rtlCol="0" anchor="t">
            <a:spAutoFit/>
          </a:bodyPr>
          <a:lstStyle/>
          <a:p>
            <a:pPr algn="ctr">
              <a:lnSpc>
                <a:spcPts val="4160"/>
              </a:lnSpc>
              <a:spcBef>
                <a:spcPct val="0"/>
              </a:spcBef>
            </a:pPr>
            <a:r>
              <a:rPr lang="en-US" sz="3200">
                <a:solidFill>
                  <a:srgbClr val="000000"/>
                </a:solidFill>
                <a:latin typeface="Arimo"/>
              </a:rPr>
              <a:t>Chakraborty, R., Mridha, K., Shaw, R. N., &amp; Ghosh, A. (2021, September). Study and prediction analysis of the employee turnover using machine learning approaches. In 2021 IEEE 4th International Conference on Computing, Power and Communication Technologies (GUCON) (pp. 1-6). IEEE.</a:t>
            </a:r>
          </a:p>
        </p:txBody>
      </p:sp>
      <p:sp>
        <p:nvSpPr>
          <p:cNvPr id="11" name="TextBox 11"/>
          <p:cNvSpPr txBox="1"/>
          <p:nvPr/>
        </p:nvSpPr>
        <p:spPr>
          <a:xfrm>
            <a:off x="327769" y="9458300"/>
            <a:ext cx="17960231" cy="769441"/>
          </a:xfrm>
          <a:prstGeom prst="rect">
            <a:avLst/>
          </a:prstGeom>
        </p:spPr>
        <p:txBody>
          <a:bodyPr lIns="0" tIns="0" rIns="0" bIns="0" rtlCol="0" anchor="t">
            <a:spAutoFit/>
          </a:bodyPr>
          <a:lstStyle/>
          <a:p>
            <a:pPr>
              <a:lnSpc>
                <a:spcPts val="2040"/>
              </a:lnSpc>
              <a:spcBef>
                <a:spcPct val="0"/>
              </a:spcBef>
            </a:pPr>
            <a:r>
              <a:rPr lang="en-US" sz="1700" dirty="0">
                <a:solidFill>
                  <a:srgbClr val="CFCDCD"/>
                </a:solidFill>
                <a:latin typeface="Arimo"/>
              </a:rPr>
              <a:t>Untuk tampilan yang lebih baik : https://www.canva.com/design/DAFSH3TC2mY/kah1JsCMQWpMdOHmxXuAdQ/view?utm_content=DAFSH3TC2mY&amp;utm_campaign=designshare&amp;utm_medium=link2&amp;utm_source=sharebutton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2BFEB"/>
        </a:solidFill>
        <a:effectLst/>
      </p:bgPr>
    </p:bg>
    <p:spTree>
      <p:nvGrpSpPr>
        <p:cNvPr id="1" name=""/>
        <p:cNvGrpSpPr/>
        <p:nvPr/>
      </p:nvGrpSpPr>
      <p:grpSpPr>
        <a:xfrm>
          <a:off x="0" y="0"/>
          <a:ext cx="0" cy="0"/>
          <a:chOff x="0" y="0"/>
          <a:chExt cx="0" cy="0"/>
        </a:xfrm>
      </p:grpSpPr>
      <p:grpSp>
        <p:nvGrpSpPr>
          <p:cNvPr id="2" name="Group 2"/>
          <p:cNvGrpSpPr/>
          <p:nvPr/>
        </p:nvGrpSpPr>
        <p:grpSpPr>
          <a:xfrm>
            <a:off x="1503443" y="1066800"/>
            <a:ext cx="7640557" cy="1759402"/>
            <a:chOff x="0" y="0"/>
            <a:chExt cx="10187409" cy="2345870"/>
          </a:xfrm>
        </p:grpSpPr>
        <p:grpSp>
          <p:nvGrpSpPr>
            <p:cNvPr id="3" name="Group 3"/>
            <p:cNvGrpSpPr/>
            <p:nvPr/>
          </p:nvGrpSpPr>
          <p:grpSpPr>
            <a:xfrm>
              <a:off x="0" y="0"/>
              <a:ext cx="9011684" cy="1662768"/>
              <a:chOff x="0" y="0"/>
              <a:chExt cx="1741797" cy="321383"/>
            </a:xfrm>
          </p:grpSpPr>
          <p:sp>
            <p:nvSpPr>
              <p:cNvPr id="4" name="Freeform 4"/>
              <p:cNvSpPr/>
              <p:nvPr/>
            </p:nvSpPr>
            <p:spPr>
              <a:xfrm>
                <a:off x="0" y="0"/>
                <a:ext cx="1741797" cy="321383"/>
              </a:xfrm>
              <a:custGeom>
                <a:avLst/>
                <a:gdLst/>
                <a:ahLst/>
                <a:cxnLst/>
                <a:rect l="l" t="t" r="r" b="b"/>
                <a:pathLst>
                  <a:path w="1741797" h="321383">
                    <a:moveTo>
                      <a:pt x="0" y="0"/>
                    </a:moveTo>
                    <a:lnTo>
                      <a:pt x="1741797" y="0"/>
                    </a:lnTo>
                    <a:lnTo>
                      <a:pt x="1741797" y="321383"/>
                    </a:lnTo>
                    <a:lnTo>
                      <a:pt x="0" y="321383"/>
                    </a:lnTo>
                    <a:close/>
                  </a:path>
                </a:pathLst>
              </a:custGeom>
              <a:solidFill>
                <a:srgbClr val="282828"/>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065"/>
                  </a:lnSpc>
                </a:pPr>
                <a:endParaRPr/>
              </a:p>
            </p:txBody>
          </p:sp>
        </p:grpSp>
        <p:sp>
          <p:nvSpPr>
            <p:cNvPr id="6" name="TextBox 6"/>
            <p:cNvSpPr txBox="1"/>
            <p:nvPr/>
          </p:nvSpPr>
          <p:spPr>
            <a:xfrm>
              <a:off x="242610" y="0"/>
              <a:ext cx="9944799" cy="1284853"/>
            </a:xfrm>
            <a:prstGeom prst="rect">
              <a:avLst/>
            </a:prstGeom>
          </p:spPr>
          <p:txBody>
            <a:bodyPr lIns="0" tIns="0" rIns="0" bIns="0" rtlCol="0" anchor="t">
              <a:spAutoFit/>
            </a:bodyPr>
            <a:lstStyle/>
            <a:p>
              <a:pPr>
                <a:lnSpc>
                  <a:spcPts val="7603"/>
                </a:lnSpc>
              </a:pPr>
              <a:r>
                <a:rPr lang="en-US" sz="6336">
                  <a:solidFill>
                    <a:srgbClr val="FFFFFF"/>
                  </a:solidFill>
                  <a:latin typeface="Open Sauce Bold"/>
                </a:rPr>
                <a:t>List of Contents</a:t>
              </a:r>
            </a:p>
          </p:txBody>
        </p:sp>
        <p:sp>
          <p:nvSpPr>
            <p:cNvPr id="7" name="TextBox 7"/>
            <p:cNvSpPr txBox="1"/>
            <p:nvPr/>
          </p:nvSpPr>
          <p:spPr>
            <a:xfrm>
              <a:off x="242610" y="1483969"/>
              <a:ext cx="9944799" cy="861901"/>
            </a:xfrm>
            <a:prstGeom prst="rect">
              <a:avLst/>
            </a:prstGeom>
          </p:spPr>
          <p:txBody>
            <a:bodyPr lIns="0" tIns="0" rIns="0" bIns="0" rtlCol="0" anchor="t">
              <a:spAutoFit/>
            </a:bodyPr>
            <a:lstStyle/>
            <a:p>
              <a:pPr>
                <a:lnSpc>
                  <a:spcPts val="5518"/>
                </a:lnSpc>
              </a:pPr>
              <a:endParaRPr/>
            </a:p>
          </p:txBody>
        </p:sp>
      </p:grpSp>
      <p:sp>
        <p:nvSpPr>
          <p:cNvPr id="8" name="TextBox 8"/>
          <p:cNvSpPr txBox="1"/>
          <p:nvPr/>
        </p:nvSpPr>
        <p:spPr>
          <a:xfrm>
            <a:off x="7828089" y="1000125"/>
            <a:ext cx="1597745" cy="1226258"/>
          </a:xfrm>
          <a:prstGeom prst="rect">
            <a:avLst/>
          </a:prstGeom>
        </p:spPr>
        <p:txBody>
          <a:bodyPr lIns="0" tIns="0" rIns="0" bIns="0" rtlCol="0" anchor="t">
            <a:spAutoFit/>
          </a:bodyPr>
          <a:lstStyle/>
          <a:p>
            <a:pPr algn="ctr">
              <a:lnSpc>
                <a:spcPts val="9965"/>
              </a:lnSpc>
              <a:spcBef>
                <a:spcPct val="0"/>
              </a:spcBef>
            </a:pPr>
            <a:r>
              <a:rPr lang="en-US" sz="7665">
                <a:solidFill>
                  <a:srgbClr val="000000"/>
                </a:solidFill>
                <a:latin typeface="Open Sauce Bold"/>
              </a:rPr>
              <a:t> 📃</a:t>
            </a:r>
          </a:p>
        </p:txBody>
      </p:sp>
      <p:grpSp>
        <p:nvGrpSpPr>
          <p:cNvPr id="9" name="Group 9"/>
          <p:cNvGrpSpPr/>
          <p:nvPr/>
        </p:nvGrpSpPr>
        <p:grpSpPr>
          <a:xfrm>
            <a:off x="4679264" y="2902658"/>
            <a:ext cx="1179882" cy="1073981"/>
            <a:chOff x="0" y="0"/>
            <a:chExt cx="310751" cy="282859"/>
          </a:xfrm>
        </p:grpSpPr>
        <p:sp>
          <p:nvSpPr>
            <p:cNvPr id="10" name="Freeform 10"/>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11" name="TextBox 11"/>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2" name="Group 12"/>
          <p:cNvGrpSpPr/>
          <p:nvPr/>
        </p:nvGrpSpPr>
        <p:grpSpPr>
          <a:xfrm>
            <a:off x="10214896" y="2902658"/>
            <a:ext cx="1179882" cy="1073981"/>
            <a:chOff x="0" y="0"/>
            <a:chExt cx="310751" cy="282859"/>
          </a:xfrm>
        </p:grpSpPr>
        <p:sp>
          <p:nvSpPr>
            <p:cNvPr id="13" name="Freeform 13"/>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14" name="TextBox 14"/>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5" name="Group 15"/>
          <p:cNvGrpSpPr/>
          <p:nvPr/>
        </p:nvGrpSpPr>
        <p:grpSpPr>
          <a:xfrm>
            <a:off x="7447080" y="2902658"/>
            <a:ext cx="1179882" cy="1073981"/>
            <a:chOff x="0" y="0"/>
            <a:chExt cx="310751" cy="282859"/>
          </a:xfrm>
        </p:grpSpPr>
        <p:sp>
          <p:nvSpPr>
            <p:cNvPr id="16" name="Freeform 16"/>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17" name="TextBox 17"/>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8" name="Group 18"/>
          <p:cNvGrpSpPr/>
          <p:nvPr/>
        </p:nvGrpSpPr>
        <p:grpSpPr>
          <a:xfrm>
            <a:off x="4726889" y="3073987"/>
            <a:ext cx="8505532" cy="2212609"/>
            <a:chOff x="0" y="0"/>
            <a:chExt cx="11340709" cy="2950145"/>
          </a:xfrm>
        </p:grpSpPr>
        <p:sp>
          <p:nvSpPr>
            <p:cNvPr id="19" name="TextBox 19"/>
            <p:cNvSpPr txBox="1"/>
            <p:nvPr/>
          </p:nvSpPr>
          <p:spPr>
            <a:xfrm>
              <a:off x="0" y="1568796"/>
              <a:ext cx="3317523" cy="682849"/>
            </a:xfrm>
            <a:prstGeom prst="rect">
              <a:avLst/>
            </a:prstGeom>
          </p:spPr>
          <p:txBody>
            <a:bodyPr lIns="0" tIns="0" rIns="0" bIns="0" rtlCol="0" anchor="t">
              <a:spAutoFit/>
            </a:bodyPr>
            <a:lstStyle/>
            <a:p>
              <a:pPr>
                <a:lnSpc>
                  <a:spcPts val="4126"/>
                </a:lnSpc>
              </a:pPr>
              <a:r>
                <a:rPr lang="en-US" sz="3174">
                  <a:solidFill>
                    <a:srgbClr val="000000"/>
                  </a:solidFill>
                  <a:latin typeface="Open Sauce Bold"/>
                </a:rPr>
                <a:t>Introduction</a:t>
              </a:r>
            </a:p>
          </p:txBody>
        </p:sp>
        <p:sp>
          <p:nvSpPr>
            <p:cNvPr id="20" name="TextBox 20"/>
            <p:cNvSpPr txBox="1"/>
            <p:nvPr/>
          </p:nvSpPr>
          <p:spPr>
            <a:xfrm>
              <a:off x="0" y="-57150"/>
              <a:ext cx="3317523" cy="1252216"/>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1</a:t>
              </a:r>
            </a:p>
          </p:txBody>
        </p:sp>
        <p:sp>
          <p:nvSpPr>
            <p:cNvPr id="21" name="TextBox 21"/>
            <p:cNvSpPr txBox="1"/>
            <p:nvPr/>
          </p:nvSpPr>
          <p:spPr>
            <a:xfrm>
              <a:off x="3814716" y="1568796"/>
              <a:ext cx="4124872" cy="1381349"/>
            </a:xfrm>
            <a:prstGeom prst="rect">
              <a:avLst/>
            </a:prstGeom>
          </p:spPr>
          <p:txBody>
            <a:bodyPr lIns="0" tIns="0" rIns="0" bIns="0" rtlCol="0" anchor="t">
              <a:spAutoFit/>
            </a:bodyPr>
            <a:lstStyle/>
            <a:p>
              <a:pPr>
                <a:lnSpc>
                  <a:spcPts val="4126"/>
                </a:lnSpc>
              </a:pPr>
              <a:r>
                <a:rPr lang="en-US" sz="3174">
                  <a:solidFill>
                    <a:srgbClr val="000000"/>
                  </a:solidFill>
                  <a:latin typeface="Open Sauce Bold"/>
                </a:rPr>
                <a:t>Tujuan Penelitian</a:t>
              </a:r>
            </a:p>
          </p:txBody>
        </p:sp>
        <p:sp>
          <p:nvSpPr>
            <p:cNvPr id="22" name="TextBox 22"/>
            <p:cNvSpPr txBox="1"/>
            <p:nvPr/>
          </p:nvSpPr>
          <p:spPr>
            <a:xfrm>
              <a:off x="3814716" y="-57150"/>
              <a:ext cx="4124872" cy="1252216"/>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2</a:t>
              </a:r>
            </a:p>
          </p:txBody>
        </p:sp>
        <p:sp>
          <p:nvSpPr>
            <p:cNvPr id="23" name="TextBox 23"/>
            <p:cNvSpPr txBox="1"/>
            <p:nvPr/>
          </p:nvSpPr>
          <p:spPr>
            <a:xfrm>
              <a:off x="7442677" y="1568796"/>
              <a:ext cx="3898032" cy="682849"/>
            </a:xfrm>
            <a:prstGeom prst="rect">
              <a:avLst/>
            </a:prstGeom>
          </p:spPr>
          <p:txBody>
            <a:bodyPr lIns="0" tIns="0" rIns="0" bIns="0" rtlCol="0" anchor="t">
              <a:spAutoFit/>
            </a:bodyPr>
            <a:lstStyle/>
            <a:p>
              <a:pPr>
                <a:lnSpc>
                  <a:spcPts val="4126"/>
                </a:lnSpc>
              </a:pPr>
              <a:r>
                <a:rPr lang="en-US" sz="3174">
                  <a:solidFill>
                    <a:srgbClr val="000000"/>
                  </a:solidFill>
                  <a:latin typeface="Open Sauce Bold"/>
                </a:rPr>
                <a:t>Methodology</a:t>
              </a:r>
            </a:p>
          </p:txBody>
        </p:sp>
        <p:sp>
          <p:nvSpPr>
            <p:cNvPr id="24" name="TextBox 24"/>
            <p:cNvSpPr txBox="1"/>
            <p:nvPr/>
          </p:nvSpPr>
          <p:spPr>
            <a:xfrm>
              <a:off x="7442677" y="-57150"/>
              <a:ext cx="3898032" cy="1252216"/>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3</a:t>
              </a:r>
            </a:p>
          </p:txBody>
        </p:sp>
      </p:grpSp>
      <p:grpSp>
        <p:nvGrpSpPr>
          <p:cNvPr id="25" name="Group 25"/>
          <p:cNvGrpSpPr/>
          <p:nvPr/>
        </p:nvGrpSpPr>
        <p:grpSpPr>
          <a:xfrm>
            <a:off x="4679264" y="5723763"/>
            <a:ext cx="1179882" cy="1073981"/>
            <a:chOff x="0" y="0"/>
            <a:chExt cx="310751" cy="282859"/>
          </a:xfrm>
        </p:grpSpPr>
        <p:sp>
          <p:nvSpPr>
            <p:cNvPr id="26" name="Freeform 26"/>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27" name="TextBox 27"/>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28" name="Group 28"/>
          <p:cNvGrpSpPr/>
          <p:nvPr/>
        </p:nvGrpSpPr>
        <p:grpSpPr>
          <a:xfrm>
            <a:off x="7350981" y="5723763"/>
            <a:ext cx="1179882" cy="1073981"/>
            <a:chOff x="0" y="0"/>
            <a:chExt cx="310751" cy="282859"/>
          </a:xfrm>
        </p:grpSpPr>
        <p:sp>
          <p:nvSpPr>
            <p:cNvPr id="29" name="Freeform 29"/>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30" name="TextBox 30"/>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31" name="TextBox 31"/>
          <p:cNvSpPr txBox="1"/>
          <p:nvPr/>
        </p:nvSpPr>
        <p:spPr>
          <a:xfrm>
            <a:off x="4679264" y="7256169"/>
            <a:ext cx="2923524" cy="1045537"/>
          </a:xfrm>
          <a:prstGeom prst="rect">
            <a:avLst/>
          </a:prstGeom>
        </p:spPr>
        <p:txBody>
          <a:bodyPr lIns="0" tIns="0" rIns="0" bIns="0" rtlCol="0" anchor="t">
            <a:spAutoFit/>
          </a:bodyPr>
          <a:lstStyle/>
          <a:p>
            <a:pPr>
              <a:lnSpc>
                <a:spcPts val="4126"/>
              </a:lnSpc>
            </a:pPr>
            <a:r>
              <a:rPr lang="en-US" sz="3174">
                <a:solidFill>
                  <a:srgbClr val="000000"/>
                </a:solidFill>
                <a:latin typeface="Open Sauce Bold"/>
              </a:rPr>
              <a:t>Hasil dan Diskusi</a:t>
            </a:r>
          </a:p>
        </p:txBody>
      </p:sp>
      <p:sp>
        <p:nvSpPr>
          <p:cNvPr id="32" name="TextBox 32"/>
          <p:cNvSpPr txBox="1"/>
          <p:nvPr/>
        </p:nvSpPr>
        <p:spPr>
          <a:xfrm>
            <a:off x="4790794" y="5902670"/>
            <a:ext cx="2923524" cy="953449"/>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4</a:t>
            </a:r>
          </a:p>
        </p:txBody>
      </p:sp>
      <p:sp>
        <p:nvSpPr>
          <p:cNvPr id="33" name="TextBox 33"/>
          <p:cNvSpPr txBox="1"/>
          <p:nvPr/>
        </p:nvSpPr>
        <p:spPr>
          <a:xfrm>
            <a:off x="7485812" y="5902670"/>
            <a:ext cx="1658188" cy="953432"/>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5</a:t>
            </a:r>
          </a:p>
        </p:txBody>
      </p:sp>
      <p:sp>
        <p:nvSpPr>
          <p:cNvPr id="34" name="TextBox 34"/>
          <p:cNvSpPr txBox="1"/>
          <p:nvPr/>
        </p:nvSpPr>
        <p:spPr>
          <a:xfrm>
            <a:off x="7517892" y="7256169"/>
            <a:ext cx="2923524" cy="2093287"/>
          </a:xfrm>
          <a:prstGeom prst="rect">
            <a:avLst/>
          </a:prstGeom>
        </p:spPr>
        <p:txBody>
          <a:bodyPr lIns="0" tIns="0" rIns="0" bIns="0" rtlCol="0" anchor="t">
            <a:spAutoFit/>
          </a:bodyPr>
          <a:lstStyle/>
          <a:p>
            <a:pPr>
              <a:lnSpc>
                <a:spcPts val="4126"/>
              </a:lnSpc>
            </a:pPr>
            <a:r>
              <a:rPr lang="en-US" sz="3174">
                <a:solidFill>
                  <a:srgbClr val="000000"/>
                </a:solidFill>
                <a:latin typeface="Open Sauce Bold"/>
              </a:rPr>
              <a:t>Kesimpulan </a:t>
            </a:r>
          </a:p>
          <a:p>
            <a:pPr>
              <a:lnSpc>
                <a:spcPts val="4126"/>
              </a:lnSpc>
            </a:pPr>
            <a:r>
              <a:rPr lang="en-US" sz="3174">
                <a:solidFill>
                  <a:srgbClr val="000000"/>
                </a:solidFill>
                <a:latin typeface="Open Sauce Bold"/>
              </a:rPr>
              <a:t>dan Future Work</a:t>
            </a:r>
          </a:p>
          <a:p>
            <a:pPr>
              <a:lnSpc>
                <a:spcPts val="4126"/>
              </a:lnSpc>
            </a:pPr>
            <a:endParaRPr lang="en-US" sz="3174">
              <a:solidFill>
                <a:srgbClr val="000000"/>
              </a:solidFill>
              <a:latin typeface="Open Sauce 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514350"/>
            <a:ext cx="18288000" cy="3086100"/>
            <a:chOff x="0" y="0"/>
            <a:chExt cx="4816593" cy="812800"/>
          </a:xfrm>
        </p:grpSpPr>
        <p:sp>
          <p:nvSpPr>
            <p:cNvPr id="3" name="Freeform 3"/>
            <p:cNvSpPr/>
            <p:nvPr/>
          </p:nvSpPr>
          <p:spPr>
            <a:xfrm>
              <a:off x="0" y="0"/>
              <a:ext cx="4816592" cy="812800"/>
            </a:xfrm>
            <a:custGeom>
              <a:avLst/>
              <a:gdLst/>
              <a:ahLst/>
              <a:cxnLst/>
              <a:rect l="l" t="t" r="r" b="b"/>
              <a:pathLst>
                <a:path w="4816592" h="812800">
                  <a:moveTo>
                    <a:pt x="21590" y="0"/>
                  </a:moveTo>
                  <a:lnTo>
                    <a:pt x="4795002" y="0"/>
                  </a:lnTo>
                  <a:cubicBezTo>
                    <a:pt x="4800728" y="0"/>
                    <a:pt x="4806220" y="2275"/>
                    <a:pt x="4810269" y="6324"/>
                  </a:cubicBezTo>
                  <a:cubicBezTo>
                    <a:pt x="4814318" y="10372"/>
                    <a:pt x="4816592" y="15864"/>
                    <a:pt x="4816592" y="21590"/>
                  </a:cubicBezTo>
                  <a:lnTo>
                    <a:pt x="4816592" y="791210"/>
                  </a:lnTo>
                  <a:cubicBezTo>
                    <a:pt x="4816592" y="803134"/>
                    <a:pt x="4806926" y="812800"/>
                    <a:pt x="4795002" y="812800"/>
                  </a:cubicBezTo>
                  <a:lnTo>
                    <a:pt x="21590" y="812800"/>
                  </a:lnTo>
                  <a:cubicBezTo>
                    <a:pt x="9666" y="812800"/>
                    <a:pt x="0" y="803134"/>
                    <a:pt x="0" y="791210"/>
                  </a:cubicBezTo>
                  <a:lnTo>
                    <a:pt x="0" y="21590"/>
                  </a:lnTo>
                  <a:cubicBezTo>
                    <a:pt x="0" y="9666"/>
                    <a:pt x="9666" y="0"/>
                    <a:pt x="21590" y="0"/>
                  </a:cubicBezTo>
                  <a:close/>
                </a:path>
              </a:pathLst>
            </a:custGeom>
            <a:solidFill>
              <a:srgbClr val="282828"/>
            </a:solidFill>
          </p:spPr>
        </p:sp>
        <p:sp>
          <p:nvSpPr>
            <p:cNvPr id="4" name="TextBox 4"/>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670605"/>
            <a:ext cx="1513695" cy="1513695"/>
          </a:xfrm>
          <a:prstGeom prst="rect">
            <a:avLst/>
          </a:prstGeom>
        </p:spPr>
      </p:pic>
      <p:pic>
        <p:nvPicPr>
          <p:cNvPr id="6" name="Picture 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984710" y="6649521"/>
            <a:ext cx="1827763" cy="1713528"/>
          </a:xfrm>
          <a:prstGeom prst="rect">
            <a:avLst/>
          </a:prstGeom>
        </p:spPr>
      </p:pic>
      <p:pic>
        <p:nvPicPr>
          <p:cNvPr id="7" name="Picture 7"/>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633027" y="6657347"/>
            <a:ext cx="1705702" cy="1705702"/>
          </a:xfrm>
          <a:prstGeom prst="rect">
            <a:avLst/>
          </a:prstGeom>
        </p:spPr>
      </p:pic>
      <p:pic>
        <p:nvPicPr>
          <p:cNvPr id="8" name="Picture 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158004" y="6649521"/>
            <a:ext cx="1799183" cy="1704726"/>
          </a:xfrm>
          <a:prstGeom prst="rect">
            <a:avLst/>
          </a:prstGeom>
        </p:spPr>
      </p:pic>
      <p:pic>
        <p:nvPicPr>
          <p:cNvPr id="9" name="Picture 9"/>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776461" y="6730077"/>
            <a:ext cx="1526829" cy="1632972"/>
          </a:xfrm>
          <a:prstGeom prst="rect">
            <a:avLst/>
          </a:prstGeom>
        </p:spPr>
      </p:pic>
      <p:grpSp>
        <p:nvGrpSpPr>
          <p:cNvPr id="10" name="Group 10"/>
          <p:cNvGrpSpPr/>
          <p:nvPr/>
        </p:nvGrpSpPr>
        <p:grpSpPr>
          <a:xfrm>
            <a:off x="1173619" y="3905250"/>
            <a:ext cx="15940761" cy="1489512"/>
            <a:chOff x="0" y="0"/>
            <a:chExt cx="4198390" cy="392299"/>
          </a:xfrm>
        </p:grpSpPr>
        <p:sp>
          <p:nvSpPr>
            <p:cNvPr id="11" name="Freeform 11"/>
            <p:cNvSpPr/>
            <p:nvPr/>
          </p:nvSpPr>
          <p:spPr>
            <a:xfrm>
              <a:off x="0" y="0"/>
              <a:ext cx="4198390" cy="392299"/>
            </a:xfrm>
            <a:custGeom>
              <a:avLst/>
              <a:gdLst/>
              <a:ahLst/>
              <a:cxnLst/>
              <a:rect l="l" t="t" r="r" b="b"/>
              <a:pathLst>
                <a:path w="4198390" h="392299">
                  <a:moveTo>
                    <a:pt x="10685" y="0"/>
                  </a:moveTo>
                  <a:lnTo>
                    <a:pt x="4187705" y="0"/>
                  </a:lnTo>
                  <a:cubicBezTo>
                    <a:pt x="4190539" y="0"/>
                    <a:pt x="4193256" y="1126"/>
                    <a:pt x="4195260" y="3129"/>
                  </a:cubicBezTo>
                  <a:cubicBezTo>
                    <a:pt x="4197264" y="5133"/>
                    <a:pt x="4198390" y="7851"/>
                    <a:pt x="4198390" y="10685"/>
                  </a:cubicBezTo>
                  <a:lnTo>
                    <a:pt x="4198390" y="381615"/>
                  </a:lnTo>
                  <a:cubicBezTo>
                    <a:pt x="4198390" y="384448"/>
                    <a:pt x="4197264" y="387166"/>
                    <a:pt x="4195260" y="389170"/>
                  </a:cubicBezTo>
                  <a:cubicBezTo>
                    <a:pt x="4193256" y="391174"/>
                    <a:pt x="4190539" y="392299"/>
                    <a:pt x="4187705" y="392299"/>
                  </a:cubicBezTo>
                  <a:lnTo>
                    <a:pt x="10685" y="392299"/>
                  </a:lnTo>
                  <a:cubicBezTo>
                    <a:pt x="7851" y="392299"/>
                    <a:pt x="5133" y="391174"/>
                    <a:pt x="3129" y="389170"/>
                  </a:cubicBezTo>
                  <a:cubicBezTo>
                    <a:pt x="1126" y="387166"/>
                    <a:pt x="0" y="384448"/>
                    <a:pt x="0" y="381615"/>
                  </a:cubicBezTo>
                  <a:lnTo>
                    <a:pt x="0" y="10685"/>
                  </a:lnTo>
                  <a:cubicBezTo>
                    <a:pt x="0" y="7851"/>
                    <a:pt x="1126" y="5133"/>
                    <a:pt x="3129" y="3129"/>
                  </a:cubicBezTo>
                  <a:cubicBezTo>
                    <a:pt x="5133" y="1126"/>
                    <a:pt x="7851" y="0"/>
                    <a:pt x="10685" y="0"/>
                  </a:cubicBezTo>
                  <a:close/>
                </a:path>
              </a:pathLst>
            </a:custGeom>
            <a:solidFill>
              <a:srgbClr val="CFCDCD"/>
            </a:solidFill>
          </p:spPr>
        </p:sp>
        <p:sp>
          <p:nvSpPr>
            <p:cNvPr id="12" name="TextBox 12"/>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3" name="Group 13"/>
          <p:cNvGrpSpPr/>
          <p:nvPr/>
        </p:nvGrpSpPr>
        <p:grpSpPr>
          <a:xfrm>
            <a:off x="7227578" y="5699562"/>
            <a:ext cx="3832844" cy="464184"/>
            <a:chOff x="0" y="0"/>
            <a:chExt cx="1009473" cy="122254"/>
          </a:xfrm>
        </p:grpSpPr>
        <p:sp>
          <p:nvSpPr>
            <p:cNvPr id="14" name="Freeform 14"/>
            <p:cNvSpPr/>
            <p:nvPr/>
          </p:nvSpPr>
          <p:spPr>
            <a:xfrm>
              <a:off x="0" y="0"/>
              <a:ext cx="1009473" cy="122254"/>
            </a:xfrm>
            <a:custGeom>
              <a:avLst/>
              <a:gdLst/>
              <a:ahLst/>
              <a:cxnLst/>
              <a:rect l="l" t="t" r="r" b="b"/>
              <a:pathLst>
                <a:path w="1009473" h="122254">
                  <a:moveTo>
                    <a:pt x="0" y="0"/>
                  </a:moveTo>
                  <a:lnTo>
                    <a:pt x="1009473" y="0"/>
                  </a:lnTo>
                  <a:lnTo>
                    <a:pt x="1009473" y="122254"/>
                  </a:lnTo>
                  <a:lnTo>
                    <a:pt x="0" y="122254"/>
                  </a:lnTo>
                  <a:close/>
                </a:path>
              </a:pathLst>
            </a:custGeom>
            <a:solidFill>
              <a:srgbClr val="282828"/>
            </a:solidFill>
          </p:spPr>
        </p:sp>
        <p:sp>
          <p:nvSpPr>
            <p:cNvPr id="15" name="TextBox 15"/>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6" name="Group 16"/>
          <p:cNvGrpSpPr/>
          <p:nvPr/>
        </p:nvGrpSpPr>
        <p:grpSpPr>
          <a:xfrm>
            <a:off x="2811241" y="529935"/>
            <a:ext cx="16838541" cy="1795037"/>
            <a:chOff x="0" y="0"/>
            <a:chExt cx="22451388" cy="2393382"/>
          </a:xfrm>
        </p:grpSpPr>
        <p:sp>
          <p:nvSpPr>
            <p:cNvPr id="17" name="TextBox 17"/>
            <p:cNvSpPr txBox="1"/>
            <p:nvPr/>
          </p:nvSpPr>
          <p:spPr>
            <a:xfrm>
              <a:off x="0" y="1688532"/>
              <a:ext cx="22451388" cy="704850"/>
            </a:xfrm>
            <a:prstGeom prst="rect">
              <a:avLst/>
            </a:prstGeom>
          </p:spPr>
          <p:txBody>
            <a:bodyPr lIns="0" tIns="0" rIns="0" bIns="0" rtlCol="0" anchor="t">
              <a:spAutoFit/>
            </a:bodyPr>
            <a:lstStyle/>
            <a:p>
              <a:pPr algn="just">
                <a:lnSpc>
                  <a:spcPts val="4500"/>
                </a:lnSpc>
              </a:pPr>
              <a:endParaRPr/>
            </a:p>
          </p:txBody>
        </p:sp>
        <p:sp>
          <p:nvSpPr>
            <p:cNvPr id="18" name="TextBox 18"/>
            <p:cNvSpPr txBox="1"/>
            <p:nvPr/>
          </p:nvSpPr>
          <p:spPr>
            <a:xfrm>
              <a:off x="0" y="-9525"/>
              <a:ext cx="22451388" cy="1228725"/>
            </a:xfrm>
            <a:prstGeom prst="rect">
              <a:avLst/>
            </a:prstGeom>
          </p:spPr>
          <p:txBody>
            <a:bodyPr lIns="0" tIns="0" rIns="0" bIns="0" rtlCol="0" anchor="t">
              <a:spAutoFit/>
            </a:bodyPr>
            <a:lstStyle/>
            <a:p>
              <a:pPr>
                <a:lnSpc>
                  <a:spcPts val="7200"/>
                </a:lnSpc>
              </a:pPr>
              <a:r>
                <a:rPr lang="en-US" sz="6000">
                  <a:solidFill>
                    <a:srgbClr val="9CCDEF"/>
                  </a:solidFill>
                  <a:latin typeface="Open Sauce"/>
                </a:rPr>
                <a:t>Attrition/Turnover</a:t>
              </a:r>
            </a:p>
          </p:txBody>
        </p:sp>
      </p:grpSp>
      <p:sp>
        <p:nvSpPr>
          <p:cNvPr id="19" name="TextBox 19"/>
          <p:cNvSpPr txBox="1"/>
          <p:nvPr/>
        </p:nvSpPr>
        <p:spPr>
          <a:xfrm>
            <a:off x="2811241" y="1643580"/>
            <a:ext cx="10214372" cy="400050"/>
          </a:xfrm>
          <a:prstGeom prst="rect">
            <a:avLst/>
          </a:prstGeom>
        </p:spPr>
        <p:txBody>
          <a:bodyPr lIns="0" tIns="0" rIns="0" bIns="0" rtlCol="0" anchor="t">
            <a:spAutoFit/>
          </a:bodyPr>
          <a:lstStyle/>
          <a:p>
            <a:pPr>
              <a:lnSpc>
                <a:spcPts val="3120"/>
              </a:lnSpc>
              <a:spcBef>
                <a:spcPct val="0"/>
              </a:spcBef>
            </a:pPr>
            <a:r>
              <a:rPr lang="en-US" sz="2600">
                <a:solidFill>
                  <a:srgbClr val="FFFFFF"/>
                </a:solidFill>
                <a:latin typeface="Roboto"/>
              </a:rPr>
              <a:t>Pengurangan atau hilangnya karyawan melalui kondisi yang berbeda.</a:t>
            </a:r>
          </a:p>
        </p:txBody>
      </p:sp>
      <p:sp>
        <p:nvSpPr>
          <p:cNvPr id="20" name="TextBox 20"/>
          <p:cNvSpPr txBox="1"/>
          <p:nvPr/>
        </p:nvSpPr>
        <p:spPr>
          <a:xfrm>
            <a:off x="1476637" y="2819400"/>
            <a:ext cx="15334725" cy="828675"/>
          </a:xfrm>
          <a:prstGeom prst="rect">
            <a:avLst/>
          </a:prstGeom>
        </p:spPr>
        <p:txBody>
          <a:bodyPr lIns="0" tIns="0" rIns="0" bIns="0" rtlCol="0" anchor="t">
            <a:spAutoFit/>
          </a:bodyPr>
          <a:lstStyle/>
          <a:p>
            <a:pPr>
              <a:lnSpc>
                <a:spcPts val="3240"/>
              </a:lnSpc>
              <a:spcBef>
                <a:spcPct val="0"/>
              </a:spcBef>
            </a:pPr>
            <a:r>
              <a:rPr lang="en-US" sz="2700">
                <a:solidFill>
                  <a:srgbClr val="000000"/>
                </a:solidFill>
                <a:latin typeface="Roboto"/>
              </a:rPr>
              <a:t>Organisasi biasanya menginvestasikan lebih banyak uang dan waktu dalam mempekerjakan staf dan menjaga mereka dengan harapan mendapatkan nilai tambah.</a:t>
            </a:r>
          </a:p>
        </p:txBody>
      </p:sp>
      <p:sp>
        <p:nvSpPr>
          <p:cNvPr id="21" name="TextBox 21"/>
          <p:cNvSpPr txBox="1"/>
          <p:nvPr/>
        </p:nvSpPr>
        <p:spPr>
          <a:xfrm>
            <a:off x="1476637" y="4221381"/>
            <a:ext cx="15334725" cy="828675"/>
          </a:xfrm>
          <a:prstGeom prst="rect">
            <a:avLst/>
          </a:prstGeom>
        </p:spPr>
        <p:txBody>
          <a:bodyPr lIns="0" tIns="0" rIns="0" bIns="0" rtlCol="0" anchor="t">
            <a:spAutoFit/>
          </a:bodyPr>
          <a:lstStyle/>
          <a:p>
            <a:pPr algn="just">
              <a:lnSpc>
                <a:spcPts val="3240"/>
              </a:lnSpc>
              <a:spcBef>
                <a:spcPct val="0"/>
              </a:spcBef>
            </a:pPr>
            <a:r>
              <a:rPr lang="en-US" sz="2700">
                <a:solidFill>
                  <a:srgbClr val="000000"/>
                </a:solidFill>
                <a:latin typeface="Roboto"/>
              </a:rPr>
              <a:t>Namun ketika seorang karyawan meninggalkan perusahaan, perusahaan akan mengalami </a:t>
            </a:r>
            <a:r>
              <a:rPr lang="en-US" sz="2700">
                <a:solidFill>
                  <a:srgbClr val="000000"/>
                </a:solidFill>
                <a:latin typeface="Roboto Bold"/>
              </a:rPr>
              <a:t>pengurangan opportunity cost</a:t>
            </a:r>
            <a:r>
              <a:rPr lang="en-US" sz="2700">
                <a:solidFill>
                  <a:srgbClr val="000000"/>
                </a:solidFill>
                <a:latin typeface="Roboto"/>
              </a:rPr>
              <a:t>.</a:t>
            </a:r>
            <a:r>
              <a:rPr lang="en-US" sz="2700">
                <a:solidFill>
                  <a:srgbClr val="000000"/>
                </a:solidFill>
                <a:latin typeface="Roboto Bold"/>
              </a:rPr>
              <a:t> Perusahaan juga akan mengalami dampak negatif dari kejadian ini</a:t>
            </a:r>
            <a:r>
              <a:rPr lang="en-US" sz="2700">
                <a:solidFill>
                  <a:srgbClr val="000000"/>
                </a:solidFill>
                <a:latin typeface="Roboto"/>
              </a:rPr>
              <a:t>.</a:t>
            </a:r>
          </a:p>
        </p:txBody>
      </p:sp>
      <p:pic>
        <p:nvPicPr>
          <p:cNvPr id="22" name="Picture 2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flipH="1">
            <a:off x="-2048756" y="8867874"/>
            <a:ext cx="18288000" cy="3226171"/>
          </a:xfrm>
          <a:prstGeom prst="rect">
            <a:avLst/>
          </a:prstGeom>
        </p:spPr>
      </p:pic>
      <p:sp>
        <p:nvSpPr>
          <p:cNvPr id="23" name="TextBox 23"/>
          <p:cNvSpPr txBox="1"/>
          <p:nvPr/>
        </p:nvSpPr>
        <p:spPr>
          <a:xfrm>
            <a:off x="13316038" y="8620125"/>
            <a:ext cx="2447675" cy="638175"/>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Open Sauce SemiBold"/>
              </a:rPr>
              <a:t> Cost of lost expertise </a:t>
            </a:r>
          </a:p>
        </p:txBody>
      </p:sp>
      <p:sp>
        <p:nvSpPr>
          <p:cNvPr id="24" name="TextBox 24"/>
          <p:cNvSpPr txBox="1"/>
          <p:nvPr/>
        </p:nvSpPr>
        <p:spPr>
          <a:xfrm>
            <a:off x="2542395" y="8620125"/>
            <a:ext cx="2615123" cy="638175"/>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Open Sauce SemiBold"/>
              </a:rPr>
              <a:t>Cost of recruitment and hiring</a:t>
            </a:r>
          </a:p>
        </p:txBody>
      </p:sp>
      <p:sp>
        <p:nvSpPr>
          <p:cNvPr id="25" name="TextBox 25"/>
          <p:cNvSpPr txBox="1"/>
          <p:nvPr/>
        </p:nvSpPr>
        <p:spPr>
          <a:xfrm>
            <a:off x="6340199" y="8620125"/>
            <a:ext cx="2291358" cy="323850"/>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Open Sauce SemiBold"/>
              </a:rPr>
              <a:t>Time of transition</a:t>
            </a:r>
          </a:p>
        </p:txBody>
      </p:sp>
      <p:sp>
        <p:nvSpPr>
          <p:cNvPr id="26" name="TextBox 26"/>
          <p:cNvSpPr txBox="1"/>
          <p:nvPr/>
        </p:nvSpPr>
        <p:spPr>
          <a:xfrm>
            <a:off x="9405323" y="8620125"/>
            <a:ext cx="3020504" cy="638175"/>
          </a:xfrm>
          <a:prstGeom prst="rect">
            <a:avLst/>
          </a:prstGeom>
        </p:spPr>
        <p:txBody>
          <a:bodyPr lIns="0" tIns="0" rIns="0" bIns="0" rtlCol="0" anchor="t">
            <a:spAutoFit/>
          </a:bodyPr>
          <a:lstStyle/>
          <a:p>
            <a:pPr algn="ctr">
              <a:lnSpc>
                <a:spcPts val="2520"/>
              </a:lnSpc>
              <a:spcBef>
                <a:spcPct val="0"/>
              </a:spcBef>
            </a:pPr>
            <a:r>
              <a:rPr lang="en-US" sz="2100">
                <a:solidFill>
                  <a:srgbClr val="000000"/>
                </a:solidFill>
                <a:latin typeface="Open Sauce SemiBold"/>
              </a:rPr>
              <a:t>Future product or service quality issues</a:t>
            </a:r>
          </a:p>
        </p:txBody>
      </p:sp>
      <p:sp>
        <p:nvSpPr>
          <p:cNvPr id="27" name="TextBox 27"/>
          <p:cNvSpPr txBox="1"/>
          <p:nvPr/>
        </p:nvSpPr>
        <p:spPr>
          <a:xfrm>
            <a:off x="7372424" y="5617696"/>
            <a:ext cx="3543151" cy="530859"/>
          </a:xfrm>
          <a:prstGeom prst="rect">
            <a:avLst/>
          </a:prstGeom>
        </p:spPr>
        <p:txBody>
          <a:bodyPr lIns="0" tIns="0" rIns="0" bIns="0" rtlCol="0" anchor="t">
            <a:spAutoFit/>
          </a:bodyPr>
          <a:lstStyle/>
          <a:p>
            <a:pPr algn="ctr">
              <a:lnSpc>
                <a:spcPts val="4340"/>
              </a:lnSpc>
            </a:pPr>
            <a:r>
              <a:rPr lang="en-US" sz="3100">
                <a:solidFill>
                  <a:srgbClr val="9CCDEF"/>
                </a:solidFill>
                <a:latin typeface="Open Sauce Bold"/>
              </a:rPr>
              <a:t>Impact of Attrition</a:t>
            </a:r>
          </a:p>
        </p:txBody>
      </p:sp>
      <p:sp>
        <p:nvSpPr>
          <p:cNvPr id="28" name="TextBox 28"/>
          <p:cNvSpPr txBox="1"/>
          <p:nvPr/>
        </p:nvSpPr>
        <p:spPr>
          <a:xfrm rot="-5400000">
            <a:off x="15731271" y="7735549"/>
            <a:ext cx="4102045" cy="723900"/>
          </a:xfrm>
          <a:prstGeom prst="rect">
            <a:avLst/>
          </a:prstGeom>
        </p:spPr>
        <p:txBody>
          <a:bodyPr lIns="0" tIns="0" rIns="0" bIns="0" rtlCol="0" anchor="t">
            <a:spAutoFit/>
          </a:bodyPr>
          <a:lstStyle/>
          <a:p>
            <a:pPr>
              <a:lnSpc>
                <a:spcPts val="5759"/>
              </a:lnSpc>
            </a:pPr>
            <a:r>
              <a:rPr lang="en-US" sz="4800">
                <a:solidFill>
                  <a:srgbClr val="CFCDCD">
                    <a:alpha val="27843"/>
                  </a:srgbClr>
                </a:solidFill>
                <a:latin typeface="HK Grotesk Bold"/>
              </a:rPr>
              <a:t>Introduction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flipV="1">
            <a:off x="9000244" y="-5613586"/>
            <a:ext cx="18288000" cy="3226171"/>
          </a:xfrm>
          <a:prstGeom prst="rect">
            <a:avLst/>
          </a:prstGeom>
        </p:spPr>
      </p:pic>
      <p:grpSp>
        <p:nvGrpSpPr>
          <p:cNvPr id="3" name="Group 3"/>
          <p:cNvGrpSpPr/>
          <p:nvPr/>
        </p:nvGrpSpPr>
        <p:grpSpPr>
          <a:xfrm>
            <a:off x="5259810" y="5143500"/>
            <a:ext cx="4608636" cy="3946090"/>
            <a:chOff x="0" y="0"/>
            <a:chExt cx="1022997" cy="875929"/>
          </a:xfrm>
        </p:grpSpPr>
        <p:sp>
          <p:nvSpPr>
            <p:cNvPr id="4" name="Freeform 4"/>
            <p:cNvSpPr/>
            <p:nvPr/>
          </p:nvSpPr>
          <p:spPr>
            <a:xfrm>
              <a:off x="0" y="0"/>
              <a:ext cx="1022997" cy="875929"/>
            </a:xfrm>
            <a:custGeom>
              <a:avLst/>
              <a:gdLst/>
              <a:ahLst/>
              <a:cxnLst/>
              <a:rect l="l" t="t" r="r" b="b"/>
              <a:pathLst>
                <a:path w="1022997" h="875929">
                  <a:moveTo>
                    <a:pt x="36957" y="0"/>
                  </a:moveTo>
                  <a:lnTo>
                    <a:pt x="986039" y="0"/>
                  </a:lnTo>
                  <a:cubicBezTo>
                    <a:pt x="995841" y="0"/>
                    <a:pt x="1005241" y="3894"/>
                    <a:pt x="1012172" y="10825"/>
                  </a:cubicBezTo>
                  <a:cubicBezTo>
                    <a:pt x="1019103" y="17755"/>
                    <a:pt x="1022997" y="27156"/>
                    <a:pt x="1022997" y="36957"/>
                  </a:cubicBezTo>
                  <a:lnTo>
                    <a:pt x="1022997" y="838971"/>
                  </a:lnTo>
                  <a:cubicBezTo>
                    <a:pt x="1022997" y="848773"/>
                    <a:pt x="1019103" y="858173"/>
                    <a:pt x="1012172" y="865104"/>
                  </a:cubicBezTo>
                  <a:cubicBezTo>
                    <a:pt x="1005241" y="872035"/>
                    <a:pt x="995841" y="875929"/>
                    <a:pt x="986039" y="875929"/>
                  </a:cubicBezTo>
                  <a:lnTo>
                    <a:pt x="36957" y="875929"/>
                  </a:lnTo>
                  <a:cubicBezTo>
                    <a:pt x="27156" y="875929"/>
                    <a:pt x="17755" y="872035"/>
                    <a:pt x="10825" y="865104"/>
                  </a:cubicBezTo>
                  <a:cubicBezTo>
                    <a:pt x="3894" y="858173"/>
                    <a:pt x="0" y="848773"/>
                    <a:pt x="0" y="838971"/>
                  </a:cubicBezTo>
                  <a:lnTo>
                    <a:pt x="0" y="36957"/>
                  </a:lnTo>
                  <a:cubicBezTo>
                    <a:pt x="0" y="27156"/>
                    <a:pt x="3894" y="17755"/>
                    <a:pt x="10825" y="10825"/>
                  </a:cubicBezTo>
                  <a:cubicBezTo>
                    <a:pt x="17755" y="3894"/>
                    <a:pt x="27156" y="0"/>
                    <a:pt x="36957" y="0"/>
                  </a:cubicBezTo>
                  <a:close/>
                </a:path>
              </a:pathLst>
            </a:custGeom>
            <a:solidFill>
              <a:srgbClr val="EBECF0"/>
            </a:solidFill>
          </p:spPr>
        </p:sp>
        <p:sp>
          <p:nvSpPr>
            <p:cNvPr id="5" name="TextBox 5"/>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6" name="Group 6"/>
          <p:cNvGrpSpPr/>
          <p:nvPr/>
        </p:nvGrpSpPr>
        <p:grpSpPr>
          <a:xfrm>
            <a:off x="177796" y="150951"/>
            <a:ext cx="3774211" cy="9985099"/>
            <a:chOff x="0" y="0"/>
            <a:chExt cx="994031" cy="2629820"/>
          </a:xfrm>
        </p:grpSpPr>
        <p:sp>
          <p:nvSpPr>
            <p:cNvPr id="7" name="Freeform 7"/>
            <p:cNvSpPr/>
            <p:nvPr/>
          </p:nvSpPr>
          <p:spPr>
            <a:xfrm>
              <a:off x="0" y="0"/>
              <a:ext cx="994031" cy="2629820"/>
            </a:xfrm>
            <a:custGeom>
              <a:avLst/>
              <a:gdLst/>
              <a:ahLst/>
              <a:cxnLst/>
              <a:rect l="l" t="t" r="r" b="b"/>
              <a:pathLst>
                <a:path w="994031" h="2629820">
                  <a:moveTo>
                    <a:pt x="104615" y="0"/>
                  </a:moveTo>
                  <a:lnTo>
                    <a:pt x="889416" y="0"/>
                  </a:lnTo>
                  <a:cubicBezTo>
                    <a:pt x="947193" y="0"/>
                    <a:pt x="994031" y="46838"/>
                    <a:pt x="994031" y="104615"/>
                  </a:cubicBezTo>
                  <a:lnTo>
                    <a:pt x="994031" y="2525206"/>
                  </a:lnTo>
                  <a:cubicBezTo>
                    <a:pt x="994031" y="2552951"/>
                    <a:pt x="983009" y="2579560"/>
                    <a:pt x="963390" y="2599179"/>
                  </a:cubicBezTo>
                  <a:cubicBezTo>
                    <a:pt x="943771" y="2618798"/>
                    <a:pt x="917162" y="2629820"/>
                    <a:pt x="889416" y="2629820"/>
                  </a:cubicBezTo>
                  <a:lnTo>
                    <a:pt x="104615" y="2629820"/>
                  </a:lnTo>
                  <a:cubicBezTo>
                    <a:pt x="46838" y="2629820"/>
                    <a:pt x="0" y="2582983"/>
                    <a:pt x="0" y="2525206"/>
                  </a:cubicBezTo>
                  <a:lnTo>
                    <a:pt x="0" y="104615"/>
                  </a:lnTo>
                  <a:cubicBezTo>
                    <a:pt x="0" y="46838"/>
                    <a:pt x="46838" y="0"/>
                    <a:pt x="104615" y="0"/>
                  </a:cubicBezTo>
                  <a:close/>
                </a:path>
              </a:pathLst>
            </a:custGeom>
            <a:solidFill>
              <a:srgbClr val="82BFEB"/>
            </a:solidFill>
          </p:spPr>
        </p:sp>
        <p:sp>
          <p:nvSpPr>
            <p:cNvPr id="8" name="TextBox 8"/>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9" name="Group 9"/>
          <p:cNvGrpSpPr/>
          <p:nvPr/>
        </p:nvGrpSpPr>
        <p:grpSpPr>
          <a:xfrm>
            <a:off x="6662272" y="5475281"/>
            <a:ext cx="1803712" cy="1803712"/>
            <a:chOff x="0" y="0"/>
            <a:chExt cx="2404950" cy="2404950"/>
          </a:xfrm>
        </p:grpSpPr>
        <p:pic>
          <p:nvPicPr>
            <p:cNvPr id="10" name="Picture 1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25464" y="372431"/>
              <a:ext cx="1252791" cy="1174492"/>
            </a:xfrm>
            <a:prstGeom prst="rect">
              <a:avLst/>
            </a:prstGeom>
          </p:spPr>
        </p:pic>
        <p:pic>
          <p:nvPicPr>
            <p:cNvPr id="11" name="Picture 1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404950" cy="2404950"/>
            </a:xfrm>
            <a:prstGeom prst="rect">
              <a:avLst/>
            </a:prstGeom>
          </p:spPr>
        </p:pic>
      </p:grpSp>
      <p:grpSp>
        <p:nvGrpSpPr>
          <p:cNvPr id="12" name="Group 12"/>
          <p:cNvGrpSpPr/>
          <p:nvPr/>
        </p:nvGrpSpPr>
        <p:grpSpPr>
          <a:xfrm>
            <a:off x="5259810" y="768856"/>
            <a:ext cx="4608636" cy="3946090"/>
            <a:chOff x="0" y="0"/>
            <a:chExt cx="1022997" cy="875929"/>
          </a:xfrm>
        </p:grpSpPr>
        <p:sp>
          <p:nvSpPr>
            <p:cNvPr id="13" name="Freeform 13"/>
            <p:cNvSpPr/>
            <p:nvPr/>
          </p:nvSpPr>
          <p:spPr>
            <a:xfrm>
              <a:off x="0" y="0"/>
              <a:ext cx="1022997" cy="875929"/>
            </a:xfrm>
            <a:custGeom>
              <a:avLst/>
              <a:gdLst/>
              <a:ahLst/>
              <a:cxnLst/>
              <a:rect l="l" t="t" r="r" b="b"/>
              <a:pathLst>
                <a:path w="1022997" h="875929">
                  <a:moveTo>
                    <a:pt x="36957" y="0"/>
                  </a:moveTo>
                  <a:lnTo>
                    <a:pt x="986039" y="0"/>
                  </a:lnTo>
                  <a:cubicBezTo>
                    <a:pt x="995841" y="0"/>
                    <a:pt x="1005241" y="3894"/>
                    <a:pt x="1012172" y="10825"/>
                  </a:cubicBezTo>
                  <a:cubicBezTo>
                    <a:pt x="1019103" y="17755"/>
                    <a:pt x="1022997" y="27156"/>
                    <a:pt x="1022997" y="36957"/>
                  </a:cubicBezTo>
                  <a:lnTo>
                    <a:pt x="1022997" y="838971"/>
                  </a:lnTo>
                  <a:cubicBezTo>
                    <a:pt x="1022997" y="848773"/>
                    <a:pt x="1019103" y="858173"/>
                    <a:pt x="1012172" y="865104"/>
                  </a:cubicBezTo>
                  <a:cubicBezTo>
                    <a:pt x="1005241" y="872035"/>
                    <a:pt x="995841" y="875929"/>
                    <a:pt x="986039" y="875929"/>
                  </a:cubicBezTo>
                  <a:lnTo>
                    <a:pt x="36957" y="875929"/>
                  </a:lnTo>
                  <a:cubicBezTo>
                    <a:pt x="27156" y="875929"/>
                    <a:pt x="17755" y="872035"/>
                    <a:pt x="10825" y="865104"/>
                  </a:cubicBezTo>
                  <a:cubicBezTo>
                    <a:pt x="3894" y="858173"/>
                    <a:pt x="0" y="848773"/>
                    <a:pt x="0" y="838971"/>
                  </a:cubicBezTo>
                  <a:lnTo>
                    <a:pt x="0" y="36957"/>
                  </a:lnTo>
                  <a:cubicBezTo>
                    <a:pt x="0" y="27156"/>
                    <a:pt x="3894" y="17755"/>
                    <a:pt x="10825" y="10825"/>
                  </a:cubicBezTo>
                  <a:cubicBezTo>
                    <a:pt x="17755" y="3894"/>
                    <a:pt x="27156" y="0"/>
                    <a:pt x="36957" y="0"/>
                  </a:cubicBezTo>
                  <a:close/>
                </a:path>
              </a:pathLst>
            </a:custGeom>
            <a:solidFill>
              <a:srgbClr val="EBECF0"/>
            </a:solidFill>
          </p:spPr>
        </p:sp>
        <p:sp>
          <p:nvSpPr>
            <p:cNvPr id="14" name="TextBox 14"/>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15" name="Picture 15"/>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297276" y="1121895"/>
            <a:ext cx="2513124" cy="2114166"/>
          </a:xfrm>
          <a:prstGeom prst="rect">
            <a:avLst/>
          </a:prstGeom>
        </p:spPr>
      </p:pic>
      <p:grpSp>
        <p:nvGrpSpPr>
          <p:cNvPr id="16" name="Group 16"/>
          <p:cNvGrpSpPr/>
          <p:nvPr/>
        </p:nvGrpSpPr>
        <p:grpSpPr>
          <a:xfrm>
            <a:off x="-522655" y="3845577"/>
            <a:ext cx="5175114" cy="4052462"/>
            <a:chOff x="0" y="0"/>
            <a:chExt cx="6900152" cy="5403282"/>
          </a:xfrm>
        </p:grpSpPr>
        <p:sp>
          <p:nvSpPr>
            <p:cNvPr id="17" name="TextBox 17"/>
            <p:cNvSpPr txBox="1"/>
            <p:nvPr/>
          </p:nvSpPr>
          <p:spPr>
            <a:xfrm>
              <a:off x="0" y="4698432"/>
              <a:ext cx="6900152" cy="704850"/>
            </a:xfrm>
            <a:prstGeom prst="rect">
              <a:avLst/>
            </a:prstGeom>
          </p:spPr>
          <p:txBody>
            <a:bodyPr lIns="0" tIns="0" rIns="0" bIns="0" rtlCol="0" anchor="t">
              <a:spAutoFit/>
            </a:bodyPr>
            <a:lstStyle/>
            <a:p>
              <a:pPr algn="just">
                <a:lnSpc>
                  <a:spcPts val="4500"/>
                </a:lnSpc>
              </a:pPr>
              <a:endParaRPr/>
            </a:p>
          </p:txBody>
        </p:sp>
        <p:sp>
          <p:nvSpPr>
            <p:cNvPr id="18" name="TextBox 18"/>
            <p:cNvSpPr txBox="1"/>
            <p:nvPr/>
          </p:nvSpPr>
          <p:spPr>
            <a:xfrm>
              <a:off x="0" y="9525"/>
              <a:ext cx="6900152" cy="4219575"/>
            </a:xfrm>
            <a:prstGeom prst="rect">
              <a:avLst/>
            </a:prstGeom>
          </p:spPr>
          <p:txBody>
            <a:bodyPr lIns="0" tIns="0" rIns="0" bIns="0" rtlCol="0" anchor="t">
              <a:spAutoFit/>
            </a:bodyPr>
            <a:lstStyle/>
            <a:p>
              <a:pPr algn="ctr">
                <a:lnSpc>
                  <a:spcPts val="6240"/>
                </a:lnSpc>
              </a:pPr>
              <a:r>
                <a:rPr lang="en-US" sz="5200">
                  <a:solidFill>
                    <a:srgbClr val="000000"/>
                  </a:solidFill>
                  <a:latin typeface="Open Sauce Bold"/>
                </a:rPr>
                <a:t>Tujuan </a:t>
              </a:r>
            </a:p>
            <a:p>
              <a:pPr algn="ctr">
                <a:lnSpc>
                  <a:spcPts val="6240"/>
                </a:lnSpc>
              </a:pPr>
              <a:r>
                <a:rPr lang="en-US" sz="5200">
                  <a:solidFill>
                    <a:srgbClr val="000000"/>
                  </a:solidFill>
                  <a:latin typeface="Open Sauce Bold"/>
                </a:rPr>
                <a:t>Penelitian </a:t>
              </a:r>
            </a:p>
            <a:p>
              <a:pPr algn="ctr">
                <a:lnSpc>
                  <a:spcPts val="12599"/>
                </a:lnSpc>
              </a:pPr>
              <a:r>
                <a:rPr lang="en-US" sz="10499">
                  <a:solidFill>
                    <a:srgbClr val="000000"/>
                  </a:solidFill>
                  <a:ea typeface="Open Sauce Bold"/>
                </a:rPr>
                <a:t>🎯</a:t>
              </a:r>
            </a:p>
          </p:txBody>
        </p:sp>
      </p:grpSp>
      <p:sp>
        <p:nvSpPr>
          <p:cNvPr id="19" name="TextBox 19"/>
          <p:cNvSpPr txBox="1"/>
          <p:nvPr/>
        </p:nvSpPr>
        <p:spPr>
          <a:xfrm>
            <a:off x="5397392" y="3325296"/>
            <a:ext cx="4312892" cy="1181100"/>
          </a:xfrm>
          <a:prstGeom prst="rect">
            <a:avLst/>
          </a:prstGeom>
        </p:spPr>
        <p:txBody>
          <a:bodyPr lIns="0" tIns="0" rIns="0" bIns="0" rtlCol="0" anchor="t">
            <a:spAutoFit/>
          </a:bodyPr>
          <a:lstStyle/>
          <a:p>
            <a:pPr marL="0" lvl="0" indent="0" algn="ctr">
              <a:lnSpc>
                <a:spcPts val="3120"/>
              </a:lnSpc>
              <a:spcBef>
                <a:spcPct val="0"/>
              </a:spcBef>
            </a:pPr>
            <a:r>
              <a:rPr lang="en-US" sz="2600" u="none">
                <a:solidFill>
                  <a:srgbClr val="000000"/>
                </a:solidFill>
                <a:latin typeface="Roboto"/>
              </a:rPr>
              <a:t>Menemukan faktor penyebab terjadinya attrition pada suatu organisasi</a:t>
            </a:r>
          </a:p>
        </p:txBody>
      </p:sp>
      <p:pic>
        <p:nvPicPr>
          <p:cNvPr id="20" name="Picture 20"/>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647237" flipH="1">
            <a:off x="4136962" y="2257959"/>
            <a:ext cx="977047" cy="1447476"/>
          </a:xfrm>
          <a:prstGeom prst="rect">
            <a:avLst/>
          </a:prstGeom>
        </p:spPr>
      </p:pic>
      <p:grpSp>
        <p:nvGrpSpPr>
          <p:cNvPr id="21" name="Group 21"/>
          <p:cNvGrpSpPr/>
          <p:nvPr/>
        </p:nvGrpSpPr>
        <p:grpSpPr>
          <a:xfrm>
            <a:off x="11316246" y="5871808"/>
            <a:ext cx="5378798" cy="2301521"/>
            <a:chOff x="0" y="0"/>
            <a:chExt cx="7171731" cy="3068695"/>
          </a:xfrm>
        </p:grpSpPr>
        <p:grpSp>
          <p:nvGrpSpPr>
            <p:cNvPr id="22" name="Group 22"/>
            <p:cNvGrpSpPr/>
            <p:nvPr/>
          </p:nvGrpSpPr>
          <p:grpSpPr>
            <a:xfrm>
              <a:off x="0" y="0"/>
              <a:ext cx="7171731" cy="3068695"/>
              <a:chOff x="0" y="0"/>
              <a:chExt cx="1416638" cy="606162"/>
            </a:xfrm>
          </p:grpSpPr>
          <p:sp>
            <p:nvSpPr>
              <p:cNvPr id="23" name="Freeform 23"/>
              <p:cNvSpPr/>
              <p:nvPr/>
            </p:nvSpPr>
            <p:spPr>
              <a:xfrm>
                <a:off x="0" y="0"/>
                <a:ext cx="1416638" cy="606162"/>
              </a:xfrm>
              <a:custGeom>
                <a:avLst/>
                <a:gdLst/>
                <a:ahLst/>
                <a:cxnLst/>
                <a:rect l="l" t="t" r="r" b="b"/>
                <a:pathLst>
                  <a:path w="1416638" h="606162">
                    <a:moveTo>
                      <a:pt x="31665" y="0"/>
                    </a:moveTo>
                    <a:lnTo>
                      <a:pt x="1384973" y="0"/>
                    </a:lnTo>
                    <a:cubicBezTo>
                      <a:pt x="1402461" y="0"/>
                      <a:pt x="1416638" y="14177"/>
                      <a:pt x="1416638" y="31665"/>
                    </a:cubicBezTo>
                    <a:lnTo>
                      <a:pt x="1416638" y="574496"/>
                    </a:lnTo>
                    <a:cubicBezTo>
                      <a:pt x="1416638" y="591985"/>
                      <a:pt x="1402461" y="606162"/>
                      <a:pt x="1384973" y="606162"/>
                    </a:cubicBezTo>
                    <a:lnTo>
                      <a:pt x="31665" y="606162"/>
                    </a:lnTo>
                    <a:cubicBezTo>
                      <a:pt x="14177" y="606162"/>
                      <a:pt x="0" y="591985"/>
                      <a:pt x="0" y="574496"/>
                    </a:cubicBezTo>
                    <a:lnTo>
                      <a:pt x="0" y="31665"/>
                    </a:lnTo>
                    <a:cubicBezTo>
                      <a:pt x="0" y="14177"/>
                      <a:pt x="14177" y="0"/>
                      <a:pt x="31665" y="0"/>
                    </a:cubicBezTo>
                    <a:close/>
                  </a:path>
                </a:pathLst>
              </a:custGeom>
              <a:solidFill>
                <a:srgbClr val="CFCDCD"/>
              </a:solidFill>
            </p:spPr>
          </p:sp>
          <p:sp>
            <p:nvSpPr>
              <p:cNvPr id="24" name="TextBox 24"/>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25" name="TextBox 25"/>
            <p:cNvSpPr txBox="1"/>
            <p:nvPr/>
          </p:nvSpPr>
          <p:spPr>
            <a:xfrm>
              <a:off x="103115" y="436606"/>
              <a:ext cx="6965500" cy="2254250"/>
            </a:xfrm>
            <a:prstGeom prst="rect">
              <a:avLst/>
            </a:prstGeom>
          </p:spPr>
          <p:txBody>
            <a:bodyPr lIns="0" tIns="0" rIns="0" bIns="0" rtlCol="0" anchor="t">
              <a:spAutoFit/>
            </a:bodyPr>
            <a:lstStyle/>
            <a:p>
              <a:pPr marL="0" lvl="0" indent="0" algn="ctr">
                <a:lnSpc>
                  <a:spcPts val="3360"/>
                </a:lnSpc>
                <a:spcBef>
                  <a:spcPct val="0"/>
                </a:spcBef>
              </a:pPr>
              <a:r>
                <a:rPr lang="en-US" sz="2800" u="none">
                  <a:solidFill>
                    <a:srgbClr val="000000"/>
                  </a:solidFill>
                  <a:latin typeface="Roboto Bold"/>
                </a:rPr>
                <a:t>Akan membantu manajemen bertindak lebih cepat dengan menggunakan kebijakan dan strategi internal mereka</a:t>
              </a:r>
            </a:p>
          </p:txBody>
        </p:sp>
      </p:grpSp>
      <p:grpSp>
        <p:nvGrpSpPr>
          <p:cNvPr id="26" name="Group 26"/>
          <p:cNvGrpSpPr/>
          <p:nvPr/>
        </p:nvGrpSpPr>
        <p:grpSpPr>
          <a:xfrm>
            <a:off x="11316246" y="1577853"/>
            <a:ext cx="5378798" cy="2301521"/>
            <a:chOff x="0" y="0"/>
            <a:chExt cx="7171731" cy="3068695"/>
          </a:xfrm>
        </p:grpSpPr>
        <p:grpSp>
          <p:nvGrpSpPr>
            <p:cNvPr id="27" name="Group 27"/>
            <p:cNvGrpSpPr/>
            <p:nvPr/>
          </p:nvGrpSpPr>
          <p:grpSpPr>
            <a:xfrm>
              <a:off x="0" y="0"/>
              <a:ext cx="7171731" cy="3068695"/>
              <a:chOff x="0" y="0"/>
              <a:chExt cx="1416638" cy="606162"/>
            </a:xfrm>
          </p:grpSpPr>
          <p:sp>
            <p:nvSpPr>
              <p:cNvPr id="28" name="Freeform 28"/>
              <p:cNvSpPr/>
              <p:nvPr/>
            </p:nvSpPr>
            <p:spPr>
              <a:xfrm>
                <a:off x="0" y="0"/>
                <a:ext cx="1416638" cy="606162"/>
              </a:xfrm>
              <a:custGeom>
                <a:avLst/>
                <a:gdLst/>
                <a:ahLst/>
                <a:cxnLst/>
                <a:rect l="l" t="t" r="r" b="b"/>
                <a:pathLst>
                  <a:path w="1416638" h="606162">
                    <a:moveTo>
                      <a:pt x="31665" y="0"/>
                    </a:moveTo>
                    <a:lnTo>
                      <a:pt x="1384973" y="0"/>
                    </a:lnTo>
                    <a:cubicBezTo>
                      <a:pt x="1402461" y="0"/>
                      <a:pt x="1416638" y="14177"/>
                      <a:pt x="1416638" y="31665"/>
                    </a:cubicBezTo>
                    <a:lnTo>
                      <a:pt x="1416638" y="574496"/>
                    </a:lnTo>
                    <a:cubicBezTo>
                      <a:pt x="1416638" y="591985"/>
                      <a:pt x="1402461" y="606162"/>
                      <a:pt x="1384973" y="606162"/>
                    </a:cubicBezTo>
                    <a:lnTo>
                      <a:pt x="31665" y="606162"/>
                    </a:lnTo>
                    <a:cubicBezTo>
                      <a:pt x="14177" y="606162"/>
                      <a:pt x="0" y="591985"/>
                      <a:pt x="0" y="574496"/>
                    </a:cubicBezTo>
                    <a:lnTo>
                      <a:pt x="0" y="31665"/>
                    </a:lnTo>
                    <a:cubicBezTo>
                      <a:pt x="0" y="14177"/>
                      <a:pt x="14177" y="0"/>
                      <a:pt x="31665" y="0"/>
                    </a:cubicBezTo>
                    <a:close/>
                  </a:path>
                </a:pathLst>
              </a:custGeom>
              <a:solidFill>
                <a:srgbClr val="CFCDCD"/>
              </a:solidFill>
            </p:spPr>
          </p:sp>
          <p:sp>
            <p:nvSpPr>
              <p:cNvPr id="29" name="TextBox 29"/>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30" name="TextBox 30"/>
            <p:cNvSpPr txBox="1"/>
            <p:nvPr/>
          </p:nvSpPr>
          <p:spPr>
            <a:xfrm>
              <a:off x="386832" y="677097"/>
              <a:ext cx="6398067" cy="1695450"/>
            </a:xfrm>
            <a:prstGeom prst="rect">
              <a:avLst/>
            </a:prstGeom>
          </p:spPr>
          <p:txBody>
            <a:bodyPr lIns="0" tIns="0" rIns="0" bIns="0" rtlCol="0" anchor="t">
              <a:spAutoFit/>
            </a:bodyPr>
            <a:lstStyle/>
            <a:p>
              <a:pPr marL="0" lvl="0" indent="0" algn="ctr">
                <a:lnSpc>
                  <a:spcPts val="3360"/>
                </a:lnSpc>
                <a:spcBef>
                  <a:spcPct val="0"/>
                </a:spcBef>
              </a:pPr>
              <a:r>
                <a:rPr lang="en-US" sz="2800">
                  <a:solidFill>
                    <a:srgbClr val="000000"/>
                  </a:solidFill>
                  <a:latin typeface="Roboto Bold"/>
                </a:rPr>
                <a:t>Menggunakan faktor tersebut untuk merumuskan kebijakan perusahaan terkait attrition</a:t>
              </a:r>
            </a:p>
          </p:txBody>
        </p:sp>
      </p:grpSp>
      <p:pic>
        <p:nvPicPr>
          <p:cNvPr id="31" name="Picture 31"/>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2700000">
            <a:off x="10080471" y="2194078"/>
            <a:ext cx="1023749" cy="1023749"/>
          </a:xfrm>
          <a:prstGeom prst="rect">
            <a:avLst/>
          </a:prstGeom>
        </p:spPr>
      </p:pic>
      <p:sp>
        <p:nvSpPr>
          <p:cNvPr id="32" name="TextBox 32"/>
          <p:cNvSpPr txBox="1"/>
          <p:nvPr/>
        </p:nvSpPr>
        <p:spPr>
          <a:xfrm>
            <a:off x="5249734" y="7403676"/>
            <a:ext cx="4608208" cy="1181100"/>
          </a:xfrm>
          <a:prstGeom prst="rect">
            <a:avLst/>
          </a:prstGeom>
        </p:spPr>
        <p:txBody>
          <a:bodyPr lIns="0" tIns="0" rIns="0" bIns="0" rtlCol="0" anchor="t">
            <a:spAutoFit/>
          </a:bodyPr>
          <a:lstStyle/>
          <a:p>
            <a:pPr algn="ctr">
              <a:lnSpc>
                <a:spcPts val="3119"/>
              </a:lnSpc>
              <a:spcBef>
                <a:spcPct val="0"/>
              </a:spcBef>
            </a:pPr>
            <a:r>
              <a:rPr lang="en-US" sz="2599">
                <a:solidFill>
                  <a:srgbClr val="000000"/>
                </a:solidFill>
                <a:latin typeface="Roboto"/>
              </a:rPr>
              <a:t>Memprediksi apakah seorang karyawan akan melakukan attrition</a:t>
            </a:r>
          </a:p>
        </p:txBody>
      </p:sp>
      <p:pic>
        <p:nvPicPr>
          <p:cNvPr id="33" name="Picture 33"/>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2700000">
            <a:off x="10071505" y="6585449"/>
            <a:ext cx="1031177" cy="1031177"/>
          </a:xfrm>
          <a:prstGeom prst="rect">
            <a:avLst/>
          </a:prstGeom>
        </p:spPr>
      </p:pic>
      <p:pic>
        <p:nvPicPr>
          <p:cNvPr id="34" name="Picture 34"/>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647237">
            <a:off x="4182116" y="6104599"/>
            <a:ext cx="837509" cy="1240753"/>
          </a:xfrm>
          <a:prstGeom prst="rect">
            <a:avLst/>
          </a:prstGeom>
        </p:spPr>
      </p:pic>
      <p:sp>
        <p:nvSpPr>
          <p:cNvPr id="35" name="TextBox 35"/>
          <p:cNvSpPr txBox="1"/>
          <p:nvPr/>
        </p:nvSpPr>
        <p:spPr>
          <a:xfrm rot="-5400000">
            <a:off x="15174615" y="7178892"/>
            <a:ext cx="5215358" cy="723900"/>
          </a:xfrm>
          <a:prstGeom prst="rect">
            <a:avLst/>
          </a:prstGeom>
        </p:spPr>
        <p:txBody>
          <a:bodyPr lIns="0" tIns="0" rIns="0" bIns="0" rtlCol="0" anchor="t">
            <a:spAutoFit/>
          </a:bodyPr>
          <a:lstStyle/>
          <a:p>
            <a:pPr>
              <a:lnSpc>
                <a:spcPts val="5759"/>
              </a:lnSpc>
            </a:pPr>
            <a:r>
              <a:rPr lang="en-US" sz="4800">
                <a:solidFill>
                  <a:srgbClr val="CFCDCD">
                    <a:alpha val="27843"/>
                  </a:srgbClr>
                </a:solidFill>
                <a:latin typeface="HK Grotesk Bold"/>
              </a:rPr>
              <a:t>Tujuan Penelitian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82876" y="7010560"/>
            <a:ext cx="18288000" cy="322617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flipH="1" flipV="1">
            <a:off x="9221236" y="-4392034"/>
            <a:ext cx="18288000" cy="3226171"/>
          </a:xfrm>
          <a:prstGeom prst="rect">
            <a:avLst/>
          </a:prstGeom>
        </p:spPr>
      </p:pic>
      <p:grpSp>
        <p:nvGrpSpPr>
          <p:cNvPr id="4" name="Group 4"/>
          <p:cNvGrpSpPr/>
          <p:nvPr/>
        </p:nvGrpSpPr>
        <p:grpSpPr>
          <a:xfrm>
            <a:off x="0" y="-437678"/>
            <a:ext cx="18288000" cy="2518608"/>
            <a:chOff x="0" y="0"/>
            <a:chExt cx="4816593" cy="663337"/>
          </a:xfrm>
        </p:grpSpPr>
        <p:sp>
          <p:nvSpPr>
            <p:cNvPr id="5" name="Freeform 5"/>
            <p:cNvSpPr/>
            <p:nvPr/>
          </p:nvSpPr>
          <p:spPr>
            <a:xfrm>
              <a:off x="0" y="0"/>
              <a:ext cx="4816592" cy="663337"/>
            </a:xfrm>
            <a:custGeom>
              <a:avLst/>
              <a:gdLst/>
              <a:ahLst/>
              <a:cxnLst/>
              <a:rect l="l" t="t" r="r" b="b"/>
              <a:pathLst>
                <a:path w="4816592" h="663337">
                  <a:moveTo>
                    <a:pt x="21590" y="0"/>
                  </a:moveTo>
                  <a:lnTo>
                    <a:pt x="4795002" y="0"/>
                  </a:lnTo>
                  <a:cubicBezTo>
                    <a:pt x="4800728" y="0"/>
                    <a:pt x="4806220" y="2275"/>
                    <a:pt x="4810269" y="6324"/>
                  </a:cubicBezTo>
                  <a:cubicBezTo>
                    <a:pt x="4814318" y="10372"/>
                    <a:pt x="4816592" y="15864"/>
                    <a:pt x="4816592" y="21590"/>
                  </a:cubicBezTo>
                  <a:lnTo>
                    <a:pt x="4816592" y="641747"/>
                  </a:lnTo>
                  <a:cubicBezTo>
                    <a:pt x="4816592" y="653671"/>
                    <a:pt x="4806926" y="663337"/>
                    <a:pt x="4795002" y="663337"/>
                  </a:cubicBezTo>
                  <a:lnTo>
                    <a:pt x="21590" y="663337"/>
                  </a:lnTo>
                  <a:cubicBezTo>
                    <a:pt x="9666" y="663337"/>
                    <a:pt x="0" y="653671"/>
                    <a:pt x="0" y="641747"/>
                  </a:cubicBezTo>
                  <a:lnTo>
                    <a:pt x="0" y="21590"/>
                  </a:lnTo>
                  <a:cubicBezTo>
                    <a:pt x="0" y="9666"/>
                    <a:pt x="9666" y="0"/>
                    <a:pt x="21590" y="0"/>
                  </a:cubicBezTo>
                  <a:close/>
                </a:path>
              </a:pathLst>
            </a:custGeom>
            <a:solidFill>
              <a:srgbClr val="282828"/>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51922" y="513044"/>
            <a:ext cx="1112494" cy="1322430"/>
          </a:xfrm>
          <a:prstGeom prst="rect">
            <a:avLst/>
          </a:prstGeom>
        </p:spPr>
      </p:pic>
      <p:grpSp>
        <p:nvGrpSpPr>
          <p:cNvPr id="8" name="Group 8"/>
          <p:cNvGrpSpPr/>
          <p:nvPr/>
        </p:nvGrpSpPr>
        <p:grpSpPr>
          <a:xfrm>
            <a:off x="3139780" y="670605"/>
            <a:ext cx="16838541" cy="1795037"/>
            <a:chOff x="0" y="0"/>
            <a:chExt cx="22451388" cy="2393382"/>
          </a:xfrm>
        </p:grpSpPr>
        <p:sp>
          <p:nvSpPr>
            <p:cNvPr id="9" name="TextBox 9"/>
            <p:cNvSpPr txBox="1"/>
            <p:nvPr/>
          </p:nvSpPr>
          <p:spPr>
            <a:xfrm>
              <a:off x="0" y="1688532"/>
              <a:ext cx="22451388" cy="704850"/>
            </a:xfrm>
            <a:prstGeom prst="rect">
              <a:avLst/>
            </a:prstGeom>
          </p:spPr>
          <p:txBody>
            <a:bodyPr lIns="0" tIns="0" rIns="0" bIns="0" rtlCol="0" anchor="t">
              <a:spAutoFit/>
            </a:bodyPr>
            <a:lstStyle/>
            <a:p>
              <a:pPr algn="just">
                <a:lnSpc>
                  <a:spcPts val="4500"/>
                </a:lnSpc>
              </a:pPr>
              <a:endParaRPr/>
            </a:p>
          </p:txBody>
        </p:sp>
        <p:sp>
          <p:nvSpPr>
            <p:cNvPr id="10" name="TextBox 10"/>
            <p:cNvSpPr txBox="1"/>
            <p:nvPr/>
          </p:nvSpPr>
          <p:spPr>
            <a:xfrm>
              <a:off x="0" y="-9525"/>
              <a:ext cx="22451388" cy="1228725"/>
            </a:xfrm>
            <a:prstGeom prst="rect">
              <a:avLst/>
            </a:prstGeom>
          </p:spPr>
          <p:txBody>
            <a:bodyPr lIns="0" tIns="0" rIns="0" bIns="0" rtlCol="0" anchor="t">
              <a:spAutoFit/>
            </a:bodyPr>
            <a:lstStyle/>
            <a:p>
              <a:pPr>
                <a:lnSpc>
                  <a:spcPts val="7200"/>
                </a:lnSpc>
              </a:pPr>
              <a:r>
                <a:rPr lang="en-US" sz="6000">
                  <a:solidFill>
                    <a:srgbClr val="9CCDEF"/>
                  </a:solidFill>
                  <a:latin typeface="Open Sauce Bold"/>
                </a:rPr>
                <a:t>Methodology</a:t>
              </a:r>
            </a:p>
          </p:txBody>
        </p:sp>
      </p:grpSp>
      <p:grpSp>
        <p:nvGrpSpPr>
          <p:cNvPr id="11" name="Group 11"/>
          <p:cNvGrpSpPr/>
          <p:nvPr/>
        </p:nvGrpSpPr>
        <p:grpSpPr>
          <a:xfrm>
            <a:off x="1468092" y="3302760"/>
            <a:ext cx="15202169" cy="2320916"/>
            <a:chOff x="0" y="0"/>
            <a:chExt cx="3374484" cy="515183"/>
          </a:xfrm>
        </p:grpSpPr>
        <p:sp>
          <p:nvSpPr>
            <p:cNvPr id="12" name="Freeform 12"/>
            <p:cNvSpPr/>
            <p:nvPr/>
          </p:nvSpPr>
          <p:spPr>
            <a:xfrm>
              <a:off x="0" y="0"/>
              <a:ext cx="3374484" cy="515183"/>
            </a:xfrm>
            <a:custGeom>
              <a:avLst/>
              <a:gdLst/>
              <a:ahLst/>
              <a:cxnLst/>
              <a:rect l="l" t="t" r="r" b="b"/>
              <a:pathLst>
                <a:path w="3374484" h="515183">
                  <a:moveTo>
                    <a:pt x="11204" y="0"/>
                  </a:moveTo>
                  <a:lnTo>
                    <a:pt x="3363280" y="0"/>
                  </a:lnTo>
                  <a:cubicBezTo>
                    <a:pt x="3369468" y="0"/>
                    <a:pt x="3374484" y="5016"/>
                    <a:pt x="3374484" y="11204"/>
                  </a:cubicBezTo>
                  <a:lnTo>
                    <a:pt x="3374484" y="503979"/>
                  </a:lnTo>
                  <a:cubicBezTo>
                    <a:pt x="3374484" y="510166"/>
                    <a:pt x="3369468" y="515183"/>
                    <a:pt x="3363280" y="515183"/>
                  </a:cubicBezTo>
                  <a:lnTo>
                    <a:pt x="11204" y="515183"/>
                  </a:lnTo>
                  <a:cubicBezTo>
                    <a:pt x="5016" y="515183"/>
                    <a:pt x="0" y="510166"/>
                    <a:pt x="0" y="503979"/>
                  </a:cubicBezTo>
                  <a:lnTo>
                    <a:pt x="0" y="11204"/>
                  </a:lnTo>
                  <a:cubicBezTo>
                    <a:pt x="0" y="5016"/>
                    <a:pt x="5016" y="0"/>
                    <a:pt x="11204" y="0"/>
                  </a:cubicBezTo>
                  <a:close/>
                </a:path>
              </a:pathLst>
            </a:custGeom>
            <a:solidFill>
              <a:srgbClr val="EBECF0"/>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14" name="TextBox 14"/>
          <p:cNvSpPr txBox="1"/>
          <p:nvPr/>
        </p:nvSpPr>
        <p:spPr>
          <a:xfrm>
            <a:off x="1628822" y="3436423"/>
            <a:ext cx="14812219" cy="1967865"/>
          </a:xfrm>
          <a:prstGeom prst="rect">
            <a:avLst/>
          </a:prstGeom>
        </p:spPr>
        <p:txBody>
          <a:bodyPr lIns="0" tIns="0" rIns="0" bIns="0" rtlCol="0" anchor="t">
            <a:spAutoFit/>
          </a:bodyPr>
          <a:lstStyle/>
          <a:p>
            <a:pPr algn="just">
              <a:lnSpc>
                <a:spcPts val="3900"/>
              </a:lnSpc>
              <a:spcBef>
                <a:spcPct val="0"/>
              </a:spcBef>
            </a:pPr>
            <a:r>
              <a:rPr lang="en-US" sz="2600">
                <a:solidFill>
                  <a:srgbClr val="373737"/>
                </a:solidFill>
                <a:latin typeface="Roboto"/>
              </a:rPr>
              <a:t>Dataset diperoleh dari open-source database “IBM HR Analytics Employee Attrition &amp; Performance”. </a:t>
            </a:r>
            <a:r>
              <a:rPr lang="en-US" sz="2600">
                <a:solidFill>
                  <a:srgbClr val="373737"/>
                </a:solidFill>
                <a:latin typeface="Roboto Bold"/>
              </a:rPr>
              <a:t>Sampel berjumlah 1470 dengan total 35 atribut.</a:t>
            </a:r>
            <a:r>
              <a:rPr lang="en-US" sz="2600">
                <a:solidFill>
                  <a:srgbClr val="373737"/>
                </a:solidFill>
                <a:latin typeface="Roboto"/>
              </a:rPr>
              <a:t> Atribut mencakup data karyawan yang terdiri atas beberapa ukuran deskriptif seperti umur, penghasilan, tahun bekerja dll. T</a:t>
            </a:r>
            <a:r>
              <a:rPr lang="en-US" sz="2600">
                <a:solidFill>
                  <a:srgbClr val="373737"/>
                </a:solidFill>
                <a:latin typeface="Roboto Bold"/>
              </a:rPr>
              <a:t>arget variabelnya adalah ''Attrition'</a:t>
            </a:r>
            <a:r>
              <a:rPr lang="en-US" sz="2600">
                <a:solidFill>
                  <a:srgbClr val="373737"/>
                </a:solidFill>
                <a:latin typeface="Roboto"/>
              </a:rPr>
              <a:t>'. </a:t>
            </a:r>
          </a:p>
        </p:txBody>
      </p:sp>
      <p:grpSp>
        <p:nvGrpSpPr>
          <p:cNvPr id="15" name="Group 15"/>
          <p:cNvGrpSpPr/>
          <p:nvPr/>
        </p:nvGrpSpPr>
        <p:grpSpPr>
          <a:xfrm>
            <a:off x="1628822" y="2463158"/>
            <a:ext cx="2347449" cy="506227"/>
            <a:chOff x="0" y="0"/>
            <a:chExt cx="566911" cy="122254"/>
          </a:xfrm>
        </p:grpSpPr>
        <p:sp>
          <p:nvSpPr>
            <p:cNvPr id="16" name="Freeform 16"/>
            <p:cNvSpPr/>
            <p:nvPr/>
          </p:nvSpPr>
          <p:spPr>
            <a:xfrm>
              <a:off x="0" y="0"/>
              <a:ext cx="566911" cy="122254"/>
            </a:xfrm>
            <a:custGeom>
              <a:avLst/>
              <a:gdLst/>
              <a:ahLst/>
              <a:cxnLst/>
              <a:rect l="l" t="t" r="r" b="b"/>
              <a:pathLst>
                <a:path w="566911" h="122254">
                  <a:moveTo>
                    <a:pt x="0" y="0"/>
                  </a:moveTo>
                  <a:lnTo>
                    <a:pt x="566911" y="0"/>
                  </a:lnTo>
                  <a:lnTo>
                    <a:pt x="566911" y="122254"/>
                  </a:lnTo>
                  <a:lnTo>
                    <a:pt x="0" y="122254"/>
                  </a:lnTo>
                  <a:close/>
                </a:path>
              </a:pathLst>
            </a:custGeom>
            <a:solidFill>
              <a:srgbClr val="282828"/>
            </a:solidFill>
          </p:spPr>
        </p:sp>
        <p:sp>
          <p:nvSpPr>
            <p:cNvPr id="17" name="TextBox 17"/>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18" name="TextBox 18"/>
          <p:cNvSpPr txBox="1"/>
          <p:nvPr/>
        </p:nvSpPr>
        <p:spPr>
          <a:xfrm>
            <a:off x="1959098" y="2379917"/>
            <a:ext cx="1927102" cy="572902"/>
          </a:xfrm>
          <a:prstGeom prst="rect">
            <a:avLst/>
          </a:prstGeom>
        </p:spPr>
        <p:txBody>
          <a:bodyPr wrap="square" lIns="0" tIns="0" rIns="0" bIns="0" rtlCol="0" anchor="t">
            <a:spAutoFit/>
          </a:bodyPr>
          <a:lstStyle/>
          <a:p>
            <a:pPr algn="ctr">
              <a:lnSpc>
                <a:spcPts val="4733"/>
              </a:lnSpc>
            </a:pPr>
            <a:r>
              <a:rPr lang="en-US" sz="3380" dirty="0">
                <a:solidFill>
                  <a:srgbClr val="9CCDEF"/>
                </a:solidFill>
                <a:latin typeface="Open Sauce Bold"/>
              </a:rPr>
              <a:t>Dataset</a:t>
            </a:r>
          </a:p>
        </p:txBody>
      </p:sp>
      <p:grpSp>
        <p:nvGrpSpPr>
          <p:cNvPr id="19" name="Group 19"/>
          <p:cNvGrpSpPr/>
          <p:nvPr/>
        </p:nvGrpSpPr>
        <p:grpSpPr>
          <a:xfrm>
            <a:off x="5948189" y="5810116"/>
            <a:ext cx="6391622" cy="4034406"/>
            <a:chOff x="0" y="0"/>
            <a:chExt cx="8522162" cy="5379208"/>
          </a:xfrm>
        </p:grpSpPr>
        <p:pic>
          <p:nvPicPr>
            <p:cNvPr id="20" name="Picture 20"/>
            <p:cNvPicPr>
              <a:picLocks noChangeAspect="1"/>
            </p:cNvPicPr>
            <p:nvPr/>
          </p:nvPicPr>
          <p:blipFill>
            <a:blip r:embed="rId7"/>
            <a:srcRect/>
            <a:stretch>
              <a:fillRect/>
            </a:stretch>
          </p:blipFill>
          <p:spPr>
            <a:xfrm>
              <a:off x="4084383" y="229881"/>
              <a:ext cx="4264390" cy="4938983"/>
            </a:xfrm>
            <a:prstGeom prst="rect">
              <a:avLst/>
            </a:prstGeom>
          </p:spPr>
        </p:pic>
        <p:pic>
          <p:nvPicPr>
            <p:cNvPr id="21" name="Picture 21"/>
            <p:cNvPicPr>
              <a:picLocks noChangeAspect="1"/>
            </p:cNvPicPr>
            <p:nvPr/>
          </p:nvPicPr>
          <p:blipFill>
            <a:blip r:embed="rId8"/>
            <a:srcRect/>
            <a:stretch>
              <a:fillRect/>
            </a:stretch>
          </p:blipFill>
          <p:spPr>
            <a:xfrm>
              <a:off x="241746" y="229881"/>
              <a:ext cx="3842637" cy="4938983"/>
            </a:xfrm>
            <a:prstGeom prst="rect">
              <a:avLst/>
            </a:prstGeom>
          </p:spPr>
        </p:pic>
        <p:grpSp>
          <p:nvGrpSpPr>
            <p:cNvPr id="22" name="Group 22"/>
            <p:cNvGrpSpPr/>
            <p:nvPr/>
          </p:nvGrpSpPr>
          <p:grpSpPr>
            <a:xfrm>
              <a:off x="0" y="0"/>
              <a:ext cx="8522162" cy="5379208"/>
              <a:chOff x="0" y="0"/>
              <a:chExt cx="1270886" cy="802186"/>
            </a:xfrm>
          </p:grpSpPr>
          <p:sp>
            <p:nvSpPr>
              <p:cNvPr id="23" name="Freeform 23"/>
              <p:cNvSpPr/>
              <p:nvPr/>
            </p:nvSpPr>
            <p:spPr>
              <a:xfrm>
                <a:off x="0" y="0"/>
                <a:ext cx="1270886" cy="802186"/>
              </a:xfrm>
              <a:custGeom>
                <a:avLst/>
                <a:gdLst/>
                <a:ahLst/>
                <a:cxnLst/>
                <a:rect l="l" t="t" r="r" b="b"/>
                <a:pathLst>
                  <a:path w="1270886" h="802186">
                    <a:moveTo>
                      <a:pt x="0" y="0"/>
                    </a:moveTo>
                    <a:lnTo>
                      <a:pt x="1270886" y="0"/>
                    </a:lnTo>
                    <a:lnTo>
                      <a:pt x="1270886" y="802186"/>
                    </a:lnTo>
                    <a:lnTo>
                      <a:pt x="0" y="802186"/>
                    </a:lnTo>
                    <a:close/>
                  </a:path>
                </a:pathLst>
              </a:custGeom>
              <a:solidFill>
                <a:srgbClr val="000000">
                  <a:alpha val="0"/>
                </a:srgbClr>
              </a:solidFill>
              <a:ln w="19050">
                <a:solidFill>
                  <a:srgbClr val="282828"/>
                </a:solidFill>
              </a:ln>
            </p:spPr>
          </p:sp>
          <p:sp>
            <p:nvSpPr>
              <p:cNvPr id="24" name="TextBox 24"/>
              <p:cNvSpPr txBox="1"/>
              <p:nvPr/>
            </p:nvSpPr>
            <p:spPr>
              <a:xfrm>
                <a:off x="0" y="0"/>
                <a:ext cx="812800" cy="812800"/>
              </a:xfrm>
              <a:prstGeom prst="rect">
                <a:avLst/>
              </a:prstGeom>
            </p:spPr>
            <p:txBody>
              <a:bodyPr lIns="54895" tIns="54895" rIns="54895" bIns="54895" rtlCol="0" anchor="ctr"/>
              <a:lstStyle/>
              <a:p>
                <a:pPr algn="ctr">
                  <a:lnSpc>
                    <a:spcPts val="2040"/>
                  </a:lnSpc>
                </a:pPr>
                <a:endParaRPr/>
              </a:p>
            </p:txBody>
          </p:sp>
        </p:grpSp>
      </p:grpSp>
      <p:sp>
        <p:nvSpPr>
          <p:cNvPr id="25" name="TextBox 25"/>
          <p:cNvSpPr txBox="1"/>
          <p:nvPr/>
        </p:nvSpPr>
        <p:spPr>
          <a:xfrm rot="-5400000">
            <a:off x="15174615" y="7178892"/>
            <a:ext cx="5215358" cy="723900"/>
          </a:xfrm>
          <a:prstGeom prst="rect">
            <a:avLst/>
          </a:prstGeom>
        </p:spPr>
        <p:txBody>
          <a:bodyPr lIns="0" tIns="0" rIns="0" bIns="0" rtlCol="0" anchor="t">
            <a:spAutoFit/>
          </a:bodyPr>
          <a:lstStyle/>
          <a:p>
            <a:pPr>
              <a:lnSpc>
                <a:spcPts val="5759"/>
              </a:lnSpc>
            </a:pPr>
            <a:r>
              <a:rPr lang="en-US" sz="4800">
                <a:solidFill>
                  <a:srgbClr val="CFCDCD">
                    <a:alpha val="27843"/>
                  </a:srgbClr>
                </a:solidFill>
                <a:latin typeface="HK Grotesk Bold"/>
              </a:rPr>
              <a:t>Methodology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582116" y="4386210"/>
            <a:ext cx="18288000" cy="322617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382876" y="7010560"/>
            <a:ext cx="18288000" cy="3226171"/>
          </a:xfrm>
          <a:prstGeom prst="rect">
            <a:avLst/>
          </a:prstGeom>
        </p:spPr>
      </p:pic>
      <p:grpSp>
        <p:nvGrpSpPr>
          <p:cNvPr id="4" name="Group 4"/>
          <p:cNvGrpSpPr/>
          <p:nvPr/>
        </p:nvGrpSpPr>
        <p:grpSpPr>
          <a:xfrm>
            <a:off x="0" y="-437678"/>
            <a:ext cx="18288000" cy="2518608"/>
            <a:chOff x="0" y="0"/>
            <a:chExt cx="4816593" cy="663337"/>
          </a:xfrm>
        </p:grpSpPr>
        <p:sp>
          <p:nvSpPr>
            <p:cNvPr id="5" name="Freeform 5"/>
            <p:cNvSpPr/>
            <p:nvPr/>
          </p:nvSpPr>
          <p:spPr>
            <a:xfrm>
              <a:off x="0" y="0"/>
              <a:ext cx="4816592" cy="663337"/>
            </a:xfrm>
            <a:custGeom>
              <a:avLst/>
              <a:gdLst/>
              <a:ahLst/>
              <a:cxnLst/>
              <a:rect l="l" t="t" r="r" b="b"/>
              <a:pathLst>
                <a:path w="4816592" h="663337">
                  <a:moveTo>
                    <a:pt x="21590" y="0"/>
                  </a:moveTo>
                  <a:lnTo>
                    <a:pt x="4795002" y="0"/>
                  </a:lnTo>
                  <a:cubicBezTo>
                    <a:pt x="4800728" y="0"/>
                    <a:pt x="4806220" y="2275"/>
                    <a:pt x="4810269" y="6324"/>
                  </a:cubicBezTo>
                  <a:cubicBezTo>
                    <a:pt x="4814318" y="10372"/>
                    <a:pt x="4816592" y="15864"/>
                    <a:pt x="4816592" y="21590"/>
                  </a:cubicBezTo>
                  <a:lnTo>
                    <a:pt x="4816592" y="641747"/>
                  </a:lnTo>
                  <a:cubicBezTo>
                    <a:pt x="4816592" y="653671"/>
                    <a:pt x="4806926" y="663337"/>
                    <a:pt x="4795002" y="663337"/>
                  </a:cubicBezTo>
                  <a:lnTo>
                    <a:pt x="21590" y="663337"/>
                  </a:lnTo>
                  <a:cubicBezTo>
                    <a:pt x="9666" y="663337"/>
                    <a:pt x="0" y="653671"/>
                    <a:pt x="0" y="641747"/>
                  </a:cubicBezTo>
                  <a:lnTo>
                    <a:pt x="0" y="21590"/>
                  </a:lnTo>
                  <a:cubicBezTo>
                    <a:pt x="0" y="9666"/>
                    <a:pt x="9666" y="0"/>
                    <a:pt x="21590" y="0"/>
                  </a:cubicBezTo>
                  <a:close/>
                </a:path>
              </a:pathLst>
            </a:custGeom>
            <a:solidFill>
              <a:srgbClr val="282828"/>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751922" y="513044"/>
            <a:ext cx="1112494" cy="1322430"/>
          </a:xfrm>
          <a:prstGeom prst="rect">
            <a:avLst/>
          </a:prstGeom>
        </p:spPr>
      </p:pic>
      <p:grpSp>
        <p:nvGrpSpPr>
          <p:cNvPr id="8" name="Group 8"/>
          <p:cNvGrpSpPr/>
          <p:nvPr/>
        </p:nvGrpSpPr>
        <p:grpSpPr>
          <a:xfrm>
            <a:off x="3139780" y="742043"/>
            <a:ext cx="16838541" cy="1652162"/>
            <a:chOff x="0" y="0"/>
            <a:chExt cx="22451388" cy="2202882"/>
          </a:xfrm>
        </p:grpSpPr>
        <p:sp>
          <p:nvSpPr>
            <p:cNvPr id="9" name="TextBox 9"/>
            <p:cNvSpPr txBox="1"/>
            <p:nvPr/>
          </p:nvSpPr>
          <p:spPr>
            <a:xfrm>
              <a:off x="0" y="1498032"/>
              <a:ext cx="22451388" cy="704850"/>
            </a:xfrm>
            <a:prstGeom prst="rect">
              <a:avLst/>
            </a:prstGeom>
          </p:spPr>
          <p:txBody>
            <a:bodyPr lIns="0" tIns="0" rIns="0" bIns="0" rtlCol="0" anchor="t">
              <a:spAutoFit/>
            </a:bodyPr>
            <a:lstStyle/>
            <a:p>
              <a:pPr algn="just">
                <a:lnSpc>
                  <a:spcPts val="4500"/>
                </a:lnSpc>
              </a:pPr>
              <a:endParaRPr/>
            </a:p>
          </p:txBody>
        </p:sp>
        <p:sp>
          <p:nvSpPr>
            <p:cNvPr id="10" name="TextBox 10"/>
            <p:cNvSpPr txBox="1"/>
            <p:nvPr/>
          </p:nvSpPr>
          <p:spPr>
            <a:xfrm>
              <a:off x="0" y="9525"/>
              <a:ext cx="22451388" cy="1019175"/>
            </a:xfrm>
            <a:prstGeom prst="rect">
              <a:avLst/>
            </a:prstGeom>
          </p:spPr>
          <p:txBody>
            <a:bodyPr lIns="0" tIns="0" rIns="0" bIns="0" rtlCol="0" anchor="t">
              <a:spAutoFit/>
            </a:bodyPr>
            <a:lstStyle/>
            <a:p>
              <a:pPr>
                <a:lnSpc>
                  <a:spcPts val="6120"/>
                </a:lnSpc>
              </a:pPr>
              <a:r>
                <a:rPr lang="en-US" sz="5100">
                  <a:solidFill>
                    <a:srgbClr val="9CCDEF"/>
                  </a:solidFill>
                  <a:latin typeface="Open Sauce Bold"/>
                </a:rPr>
                <a:t>Design Science Research</a:t>
              </a:r>
            </a:p>
          </p:txBody>
        </p:sp>
      </p:grpSp>
      <p:pic>
        <p:nvPicPr>
          <p:cNvPr id="85" name="Picture 84">
            <a:extLst>
              <a:ext uri="{FF2B5EF4-FFF2-40B4-BE49-F238E27FC236}">
                <a16:creationId xmlns:a16="http://schemas.microsoft.com/office/drawing/2014/main" id="{04D5379A-745E-E09C-6FBC-C77DCFDE0A9C}"/>
              </a:ext>
            </a:extLst>
          </p:cNvPr>
          <p:cNvPicPr>
            <a:picLocks noChangeAspect="1"/>
          </p:cNvPicPr>
          <p:nvPr/>
        </p:nvPicPr>
        <p:blipFill>
          <a:blip r:embed="rId7"/>
          <a:stretch>
            <a:fillRect/>
          </a:stretch>
        </p:blipFill>
        <p:spPr>
          <a:xfrm>
            <a:off x="1085903" y="2458329"/>
            <a:ext cx="16366234" cy="78687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b="33753"/>
          <a:stretch>
            <a:fillRect/>
          </a:stretch>
        </p:blipFill>
        <p:spPr>
          <a:xfrm>
            <a:off x="261096" y="1028700"/>
            <a:ext cx="8499102" cy="880893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400000">
            <a:off x="9365639" y="-6886083"/>
            <a:ext cx="18288000" cy="3226171"/>
          </a:xfrm>
          <a:prstGeom prst="rect">
            <a:avLst/>
          </a:prstGeom>
        </p:spPr>
      </p:pic>
      <p:grpSp>
        <p:nvGrpSpPr>
          <p:cNvPr id="4" name="Group 4"/>
          <p:cNvGrpSpPr/>
          <p:nvPr/>
        </p:nvGrpSpPr>
        <p:grpSpPr>
          <a:xfrm>
            <a:off x="0" y="-968029"/>
            <a:ext cx="18288000" cy="2518608"/>
            <a:chOff x="0" y="0"/>
            <a:chExt cx="4816593" cy="663337"/>
          </a:xfrm>
        </p:grpSpPr>
        <p:sp>
          <p:nvSpPr>
            <p:cNvPr id="5" name="Freeform 5"/>
            <p:cNvSpPr/>
            <p:nvPr/>
          </p:nvSpPr>
          <p:spPr>
            <a:xfrm>
              <a:off x="0" y="0"/>
              <a:ext cx="4816592" cy="663337"/>
            </a:xfrm>
            <a:custGeom>
              <a:avLst/>
              <a:gdLst/>
              <a:ahLst/>
              <a:cxnLst/>
              <a:rect l="l" t="t" r="r" b="b"/>
              <a:pathLst>
                <a:path w="4816592" h="663337">
                  <a:moveTo>
                    <a:pt x="21590" y="0"/>
                  </a:moveTo>
                  <a:lnTo>
                    <a:pt x="4795002" y="0"/>
                  </a:lnTo>
                  <a:cubicBezTo>
                    <a:pt x="4800728" y="0"/>
                    <a:pt x="4806220" y="2275"/>
                    <a:pt x="4810269" y="6324"/>
                  </a:cubicBezTo>
                  <a:cubicBezTo>
                    <a:pt x="4814318" y="10372"/>
                    <a:pt x="4816592" y="15864"/>
                    <a:pt x="4816592" y="21590"/>
                  </a:cubicBezTo>
                  <a:lnTo>
                    <a:pt x="4816592" y="641747"/>
                  </a:lnTo>
                  <a:cubicBezTo>
                    <a:pt x="4816592" y="653671"/>
                    <a:pt x="4806926" y="663337"/>
                    <a:pt x="4795002" y="663337"/>
                  </a:cubicBezTo>
                  <a:lnTo>
                    <a:pt x="21590" y="663337"/>
                  </a:lnTo>
                  <a:cubicBezTo>
                    <a:pt x="9666" y="663337"/>
                    <a:pt x="0" y="653671"/>
                    <a:pt x="0" y="641747"/>
                  </a:cubicBezTo>
                  <a:lnTo>
                    <a:pt x="0" y="21590"/>
                  </a:lnTo>
                  <a:cubicBezTo>
                    <a:pt x="0" y="9666"/>
                    <a:pt x="9666" y="0"/>
                    <a:pt x="21590" y="0"/>
                  </a:cubicBezTo>
                  <a:close/>
                </a:path>
              </a:pathLst>
            </a:custGeom>
            <a:solidFill>
              <a:srgbClr val="282828"/>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81389" y="211692"/>
            <a:ext cx="1060940" cy="1060940"/>
          </a:xfrm>
          <a:prstGeom prst="rect">
            <a:avLst/>
          </a:prstGeom>
        </p:spPr>
      </p:pic>
      <p:pic>
        <p:nvPicPr>
          <p:cNvPr id="8" name="Picture 8"/>
          <p:cNvPicPr>
            <a:picLocks noChangeAspect="1"/>
          </p:cNvPicPr>
          <p:nvPr/>
        </p:nvPicPr>
        <p:blipFill>
          <a:blip r:embed="rId3"/>
          <a:srcRect t="65351"/>
          <a:stretch>
            <a:fillRect/>
          </a:stretch>
        </p:blipFill>
        <p:spPr>
          <a:xfrm>
            <a:off x="8760198" y="5227344"/>
            <a:ext cx="8499102" cy="4610293"/>
          </a:xfrm>
          <a:prstGeom prst="rect">
            <a:avLst/>
          </a:prstGeom>
        </p:spPr>
      </p:pic>
      <p:grpSp>
        <p:nvGrpSpPr>
          <p:cNvPr id="9" name="Group 9"/>
          <p:cNvGrpSpPr/>
          <p:nvPr/>
        </p:nvGrpSpPr>
        <p:grpSpPr>
          <a:xfrm>
            <a:off x="2558595" y="307006"/>
            <a:ext cx="16838541" cy="1652162"/>
            <a:chOff x="0" y="0"/>
            <a:chExt cx="22451388" cy="2202882"/>
          </a:xfrm>
        </p:grpSpPr>
        <p:sp>
          <p:nvSpPr>
            <p:cNvPr id="10" name="TextBox 10"/>
            <p:cNvSpPr txBox="1"/>
            <p:nvPr/>
          </p:nvSpPr>
          <p:spPr>
            <a:xfrm>
              <a:off x="0" y="1498032"/>
              <a:ext cx="22451388" cy="704850"/>
            </a:xfrm>
            <a:prstGeom prst="rect">
              <a:avLst/>
            </a:prstGeom>
          </p:spPr>
          <p:txBody>
            <a:bodyPr lIns="0" tIns="0" rIns="0" bIns="0" rtlCol="0" anchor="t">
              <a:spAutoFit/>
            </a:bodyPr>
            <a:lstStyle/>
            <a:p>
              <a:pPr algn="just">
                <a:lnSpc>
                  <a:spcPts val="4500"/>
                </a:lnSpc>
              </a:pPr>
              <a:endParaRPr/>
            </a:p>
          </p:txBody>
        </p:sp>
        <p:sp>
          <p:nvSpPr>
            <p:cNvPr id="11" name="TextBox 11"/>
            <p:cNvSpPr txBox="1"/>
            <p:nvPr/>
          </p:nvSpPr>
          <p:spPr>
            <a:xfrm>
              <a:off x="0" y="-9525"/>
              <a:ext cx="22451388" cy="1038225"/>
            </a:xfrm>
            <a:prstGeom prst="rect">
              <a:avLst/>
            </a:prstGeom>
          </p:spPr>
          <p:txBody>
            <a:bodyPr lIns="0" tIns="0" rIns="0" bIns="0" rtlCol="0" anchor="t">
              <a:spAutoFit/>
            </a:bodyPr>
            <a:lstStyle/>
            <a:p>
              <a:pPr>
                <a:lnSpc>
                  <a:spcPts val="6120"/>
                </a:lnSpc>
              </a:pPr>
              <a:r>
                <a:rPr lang="en-US" sz="5100">
                  <a:solidFill>
                    <a:srgbClr val="9CCDEF"/>
                  </a:solidFill>
                  <a:latin typeface="Roboto Bold"/>
                </a:rPr>
                <a:t>Hasil dan Pembahasan</a:t>
              </a:r>
            </a:p>
          </p:txBody>
        </p:sp>
      </p:grpSp>
      <p:grpSp>
        <p:nvGrpSpPr>
          <p:cNvPr id="12" name="Group 12"/>
          <p:cNvGrpSpPr/>
          <p:nvPr/>
        </p:nvGrpSpPr>
        <p:grpSpPr>
          <a:xfrm>
            <a:off x="9468930" y="2888110"/>
            <a:ext cx="5045726" cy="506227"/>
            <a:chOff x="0" y="0"/>
            <a:chExt cx="1218547" cy="122254"/>
          </a:xfrm>
        </p:grpSpPr>
        <p:sp>
          <p:nvSpPr>
            <p:cNvPr id="13" name="Freeform 13"/>
            <p:cNvSpPr/>
            <p:nvPr/>
          </p:nvSpPr>
          <p:spPr>
            <a:xfrm>
              <a:off x="0" y="0"/>
              <a:ext cx="1218547" cy="122254"/>
            </a:xfrm>
            <a:custGeom>
              <a:avLst/>
              <a:gdLst/>
              <a:ahLst/>
              <a:cxnLst/>
              <a:rect l="l" t="t" r="r" b="b"/>
              <a:pathLst>
                <a:path w="1218547" h="122254">
                  <a:moveTo>
                    <a:pt x="0" y="0"/>
                  </a:moveTo>
                  <a:lnTo>
                    <a:pt x="1218547" y="0"/>
                  </a:lnTo>
                  <a:lnTo>
                    <a:pt x="1218547" y="122254"/>
                  </a:lnTo>
                  <a:lnTo>
                    <a:pt x="0" y="122254"/>
                  </a:lnTo>
                  <a:close/>
                </a:path>
              </a:pathLst>
            </a:custGeom>
            <a:solidFill>
              <a:srgbClr val="282828"/>
            </a:solidFill>
          </p:spPr>
        </p:sp>
        <p:sp>
          <p:nvSpPr>
            <p:cNvPr id="14" name="TextBox 14"/>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15" name="TextBox 15"/>
          <p:cNvSpPr txBox="1"/>
          <p:nvPr/>
        </p:nvSpPr>
        <p:spPr>
          <a:xfrm>
            <a:off x="9516555" y="2945260"/>
            <a:ext cx="4902398" cy="381000"/>
          </a:xfrm>
          <a:prstGeom prst="rect">
            <a:avLst/>
          </a:prstGeom>
        </p:spPr>
        <p:txBody>
          <a:bodyPr lIns="0" tIns="0" rIns="0" bIns="0" rtlCol="0" anchor="t">
            <a:spAutoFit/>
          </a:bodyPr>
          <a:lstStyle/>
          <a:p>
            <a:pPr algn="ctr">
              <a:lnSpc>
                <a:spcPts val="3000"/>
              </a:lnSpc>
              <a:spcBef>
                <a:spcPct val="0"/>
              </a:spcBef>
            </a:pPr>
            <a:r>
              <a:rPr lang="en-US" sz="2500">
                <a:solidFill>
                  <a:srgbClr val="9CCDEF"/>
                </a:solidFill>
                <a:latin typeface="Open Sauce Bold"/>
              </a:rPr>
              <a:t>Exploratory Data Analysis(EDA)</a:t>
            </a:r>
          </a:p>
        </p:txBody>
      </p:sp>
      <p:sp>
        <p:nvSpPr>
          <p:cNvPr id="16" name="TextBox 16"/>
          <p:cNvSpPr txBox="1"/>
          <p:nvPr/>
        </p:nvSpPr>
        <p:spPr>
          <a:xfrm rot="-5400000">
            <a:off x="14371163" y="6375441"/>
            <a:ext cx="6822261" cy="723900"/>
          </a:xfrm>
          <a:prstGeom prst="rect">
            <a:avLst/>
          </a:prstGeom>
        </p:spPr>
        <p:txBody>
          <a:bodyPr lIns="0" tIns="0" rIns="0" bIns="0" rtlCol="0" anchor="t">
            <a:spAutoFit/>
          </a:bodyPr>
          <a:lstStyle/>
          <a:p>
            <a:pPr>
              <a:lnSpc>
                <a:spcPts val="5759"/>
              </a:lnSpc>
            </a:pPr>
            <a:r>
              <a:rPr lang="en-US" sz="4800">
                <a:solidFill>
                  <a:srgbClr val="CFCDCD">
                    <a:alpha val="27843"/>
                  </a:srgbClr>
                </a:solidFill>
                <a:latin typeface="HK Grotesk Bold"/>
              </a:rPr>
              <a:t>Hasil dan Pembahasan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582116" y="4386210"/>
            <a:ext cx="18288000" cy="322617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290967" y="6941663"/>
            <a:ext cx="18288000" cy="3226171"/>
          </a:xfrm>
          <a:prstGeom prst="rect">
            <a:avLst/>
          </a:prstGeom>
        </p:spPr>
      </p:pic>
      <p:grpSp>
        <p:nvGrpSpPr>
          <p:cNvPr id="4" name="Group 4"/>
          <p:cNvGrpSpPr/>
          <p:nvPr/>
        </p:nvGrpSpPr>
        <p:grpSpPr>
          <a:xfrm>
            <a:off x="0" y="-437678"/>
            <a:ext cx="18288000" cy="2518608"/>
            <a:chOff x="0" y="0"/>
            <a:chExt cx="4816593" cy="663337"/>
          </a:xfrm>
        </p:grpSpPr>
        <p:sp>
          <p:nvSpPr>
            <p:cNvPr id="5" name="Freeform 5"/>
            <p:cNvSpPr/>
            <p:nvPr/>
          </p:nvSpPr>
          <p:spPr>
            <a:xfrm>
              <a:off x="0" y="0"/>
              <a:ext cx="4816592" cy="663337"/>
            </a:xfrm>
            <a:custGeom>
              <a:avLst/>
              <a:gdLst/>
              <a:ahLst/>
              <a:cxnLst/>
              <a:rect l="l" t="t" r="r" b="b"/>
              <a:pathLst>
                <a:path w="4816592" h="663337">
                  <a:moveTo>
                    <a:pt x="21590" y="0"/>
                  </a:moveTo>
                  <a:lnTo>
                    <a:pt x="4795002" y="0"/>
                  </a:lnTo>
                  <a:cubicBezTo>
                    <a:pt x="4800728" y="0"/>
                    <a:pt x="4806220" y="2275"/>
                    <a:pt x="4810269" y="6324"/>
                  </a:cubicBezTo>
                  <a:cubicBezTo>
                    <a:pt x="4814318" y="10372"/>
                    <a:pt x="4816592" y="15864"/>
                    <a:pt x="4816592" y="21590"/>
                  </a:cubicBezTo>
                  <a:lnTo>
                    <a:pt x="4816592" y="641747"/>
                  </a:lnTo>
                  <a:cubicBezTo>
                    <a:pt x="4816592" y="653671"/>
                    <a:pt x="4806926" y="663337"/>
                    <a:pt x="4795002" y="663337"/>
                  </a:cubicBezTo>
                  <a:lnTo>
                    <a:pt x="21590" y="663337"/>
                  </a:lnTo>
                  <a:cubicBezTo>
                    <a:pt x="9666" y="663337"/>
                    <a:pt x="0" y="653671"/>
                    <a:pt x="0" y="641747"/>
                  </a:cubicBezTo>
                  <a:lnTo>
                    <a:pt x="0" y="21590"/>
                  </a:lnTo>
                  <a:cubicBezTo>
                    <a:pt x="0" y="9666"/>
                    <a:pt x="9666" y="0"/>
                    <a:pt x="21590" y="0"/>
                  </a:cubicBezTo>
                  <a:close/>
                </a:path>
              </a:pathLst>
            </a:custGeom>
            <a:solidFill>
              <a:srgbClr val="282828"/>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417865"/>
            <a:ext cx="1060940" cy="1060940"/>
          </a:xfrm>
          <a:prstGeom prst="rect">
            <a:avLst/>
          </a:prstGeom>
        </p:spPr>
      </p:pic>
      <p:sp>
        <p:nvSpPr>
          <p:cNvPr id="8" name="AutoShape 8"/>
          <p:cNvSpPr/>
          <p:nvPr/>
        </p:nvSpPr>
        <p:spPr>
          <a:xfrm rot="-5400000">
            <a:off x="5916930" y="5950268"/>
            <a:ext cx="6492240" cy="0"/>
          </a:xfrm>
          <a:prstGeom prst="line">
            <a:avLst/>
          </a:prstGeom>
          <a:ln w="123825" cap="rnd">
            <a:solidFill>
              <a:srgbClr val="A6A6A6"/>
            </a:solidFill>
            <a:prstDash val="solid"/>
            <a:headEnd type="none" w="sm" len="sm"/>
            <a:tailEnd type="none" w="sm" len="sm"/>
          </a:ln>
        </p:spPr>
      </p:sp>
      <p:pic>
        <p:nvPicPr>
          <p:cNvPr id="9" name="Picture 9"/>
          <p:cNvPicPr>
            <a:picLocks noChangeAspect="1"/>
          </p:cNvPicPr>
          <p:nvPr/>
        </p:nvPicPr>
        <p:blipFill>
          <a:blip r:embed="rId7"/>
          <a:srcRect/>
          <a:stretch>
            <a:fillRect/>
          </a:stretch>
        </p:blipFill>
        <p:spPr>
          <a:xfrm>
            <a:off x="14194616" y="3706364"/>
            <a:ext cx="1797426" cy="2031665"/>
          </a:xfrm>
          <a:prstGeom prst="rect">
            <a:avLst/>
          </a:prstGeom>
        </p:spPr>
      </p:pic>
      <p:pic>
        <p:nvPicPr>
          <p:cNvPr id="10" name="Picture 10"/>
          <p:cNvPicPr>
            <a:picLocks noChangeAspect="1"/>
          </p:cNvPicPr>
          <p:nvPr/>
        </p:nvPicPr>
        <p:blipFill>
          <a:blip r:embed="rId8"/>
          <a:srcRect/>
          <a:stretch>
            <a:fillRect/>
          </a:stretch>
        </p:blipFill>
        <p:spPr>
          <a:xfrm>
            <a:off x="10650170" y="3706364"/>
            <a:ext cx="1666638" cy="2031665"/>
          </a:xfrm>
          <a:prstGeom prst="rect">
            <a:avLst/>
          </a:prstGeom>
        </p:spPr>
      </p:pic>
      <p:grpSp>
        <p:nvGrpSpPr>
          <p:cNvPr id="11" name="Group 11"/>
          <p:cNvGrpSpPr/>
          <p:nvPr/>
        </p:nvGrpSpPr>
        <p:grpSpPr>
          <a:xfrm>
            <a:off x="12687923" y="4206290"/>
            <a:ext cx="1213693" cy="937210"/>
            <a:chOff x="0" y="0"/>
            <a:chExt cx="1618258" cy="1249613"/>
          </a:xfrm>
        </p:grpSpPr>
        <p:grpSp>
          <p:nvGrpSpPr>
            <p:cNvPr id="12" name="Group 12"/>
            <p:cNvGrpSpPr/>
            <p:nvPr/>
          </p:nvGrpSpPr>
          <p:grpSpPr>
            <a:xfrm>
              <a:off x="389233" y="0"/>
              <a:ext cx="899160" cy="899160"/>
              <a:chOff x="0" y="0"/>
              <a:chExt cx="812800" cy="812800"/>
            </a:xfrm>
          </p:grpSpPr>
          <p:sp>
            <p:nvSpPr>
              <p:cNvPr id="13" name="Freeform 13"/>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6A6A6"/>
              </a:solidFill>
            </p:spPr>
          </p:sp>
          <p:sp>
            <p:nvSpPr>
              <p:cNvPr id="14" name="TextBox 14"/>
              <p:cNvSpPr txBox="1"/>
              <p:nvPr/>
            </p:nvSpPr>
            <p:spPr>
              <a:xfrm>
                <a:off x="0" y="203200"/>
                <a:ext cx="711200" cy="406400"/>
              </a:xfrm>
              <a:prstGeom prst="rect">
                <a:avLst/>
              </a:prstGeom>
            </p:spPr>
            <p:txBody>
              <a:bodyPr lIns="50800" tIns="50800" rIns="50800" bIns="50800" rtlCol="0" anchor="ctr"/>
              <a:lstStyle/>
              <a:p>
                <a:pPr algn="ctr">
                  <a:lnSpc>
                    <a:spcPts val="2040"/>
                  </a:lnSpc>
                </a:pPr>
                <a:endParaRPr/>
              </a:p>
            </p:txBody>
          </p:sp>
        </p:grpSp>
        <p:sp>
          <p:nvSpPr>
            <p:cNvPr id="15" name="TextBox 15"/>
            <p:cNvSpPr txBox="1"/>
            <p:nvPr/>
          </p:nvSpPr>
          <p:spPr>
            <a:xfrm>
              <a:off x="0" y="928727"/>
              <a:ext cx="1618258" cy="320886"/>
            </a:xfrm>
            <a:prstGeom prst="rect">
              <a:avLst/>
            </a:prstGeom>
          </p:spPr>
          <p:txBody>
            <a:bodyPr lIns="0" tIns="0" rIns="0" bIns="0" rtlCol="0" anchor="t">
              <a:spAutoFit/>
            </a:bodyPr>
            <a:lstStyle/>
            <a:p>
              <a:pPr>
                <a:lnSpc>
                  <a:spcPts val="1960"/>
                </a:lnSpc>
              </a:pPr>
              <a:r>
                <a:rPr lang="en-US" sz="1400">
                  <a:solidFill>
                    <a:srgbClr val="000000"/>
                  </a:solidFill>
                  <a:latin typeface="Roboto Bold"/>
                </a:rPr>
                <a:t>LabelEncoder()</a:t>
              </a:r>
            </a:p>
          </p:txBody>
        </p:sp>
      </p:grpSp>
      <p:grpSp>
        <p:nvGrpSpPr>
          <p:cNvPr id="16" name="Group 16"/>
          <p:cNvGrpSpPr/>
          <p:nvPr/>
        </p:nvGrpSpPr>
        <p:grpSpPr>
          <a:xfrm>
            <a:off x="2294794" y="652724"/>
            <a:ext cx="16838541" cy="1652162"/>
            <a:chOff x="0" y="0"/>
            <a:chExt cx="22451388" cy="2202882"/>
          </a:xfrm>
        </p:grpSpPr>
        <p:sp>
          <p:nvSpPr>
            <p:cNvPr id="17" name="TextBox 17"/>
            <p:cNvSpPr txBox="1"/>
            <p:nvPr/>
          </p:nvSpPr>
          <p:spPr>
            <a:xfrm>
              <a:off x="0" y="1498032"/>
              <a:ext cx="22451388" cy="704850"/>
            </a:xfrm>
            <a:prstGeom prst="rect">
              <a:avLst/>
            </a:prstGeom>
          </p:spPr>
          <p:txBody>
            <a:bodyPr lIns="0" tIns="0" rIns="0" bIns="0" rtlCol="0" anchor="t">
              <a:spAutoFit/>
            </a:bodyPr>
            <a:lstStyle/>
            <a:p>
              <a:pPr algn="just">
                <a:lnSpc>
                  <a:spcPts val="4500"/>
                </a:lnSpc>
              </a:pPr>
              <a:endParaRPr/>
            </a:p>
          </p:txBody>
        </p:sp>
        <p:sp>
          <p:nvSpPr>
            <p:cNvPr id="18" name="TextBox 18"/>
            <p:cNvSpPr txBox="1"/>
            <p:nvPr/>
          </p:nvSpPr>
          <p:spPr>
            <a:xfrm>
              <a:off x="0" y="-9525"/>
              <a:ext cx="22451388" cy="1038225"/>
            </a:xfrm>
            <a:prstGeom prst="rect">
              <a:avLst/>
            </a:prstGeom>
          </p:spPr>
          <p:txBody>
            <a:bodyPr lIns="0" tIns="0" rIns="0" bIns="0" rtlCol="0" anchor="t">
              <a:spAutoFit/>
            </a:bodyPr>
            <a:lstStyle/>
            <a:p>
              <a:pPr>
                <a:lnSpc>
                  <a:spcPts val="6120"/>
                </a:lnSpc>
              </a:pPr>
              <a:r>
                <a:rPr lang="en-US" sz="5100">
                  <a:solidFill>
                    <a:srgbClr val="9CCDEF"/>
                  </a:solidFill>
                  <a:latin typeface="Roboto Bold"/>
                </a:rPr>
                <a:t>Preprocessing :  </a:t>
              </a:r>
            </a:p>
          </p:txBody>
        </p:sp>
      </p:grpSp>
      <p:sp>
        <p:nvSpPr>
          <p:cNvPr id="19" name="TextBox 19"/>
          <p:cNvSpPr txBox="1"/>
          <p:nvPr/>
        </p:nvSpPr>
        <p:spPr>
          <a:xfrm>
            <a:off x="6858000" y="812101"/>
            <a:ext cx="5899493" cy="504825"/>
          </a:xfrm>
          <a:prstGeom prst="rect">
            <a:avLst/>
          </a:prstGeom>
        </p:spPr>
        <p:txBody>
          <a:bodyPr wrap="square" lIns="0" tIns="0" rIns="0" bIns="0" rtlCol="0" anchor="t">
            <a:spAutoFit/>
          </a:bodyPr>
          <a:lstStyle/>
          <a:p>
            <a:pPr algn="ctr">
              <a:lnSpc>
                <a:spcPts val="3960"/>
              </a:lnSpc>
              <a:spcBef>
                <a:spcPct val="0"/>
              </a:spcBef>
            </a:pPr>
            <a:r>
              <a:rPr lang="en-US" sz="3300" dirty="0">
                <a:solidFill>
                  <a:srgbClr val="9CCDEF"/>
                </a:solidFill>
                <a:latin typeface="Roboto"/>
              </a:rPr>
              <a:t>Remove Feature and Encoding</a:t>
            </a:r>
          </a:p>
        </p:txBody>
      </p:sp>
      <p:grpSp>
        <p:nvGrpSpPr>
          <p:cNvPr id="20" name="Group 20"/>
          <p:cNvGrpSpPr/>
          <p:nvPr/>
        </p:nvGrpSpPr>
        <p:grpSpPr>
          <a:xfrm>
            <a:off x="2745046" y="2431594"/>
            <a:ext cx="3174742" cy="506227"/>
            <a:chOff x="0" y="0"/>
            <a:chExt cx="766703" cy="122254"/>
          </a:xfrm>
        </p:grpSpPr>
        <p:sp>
          <p:nvSpPr>
            <p:cNvPr id="21" name="Freeform 21"/>
            <p:cNvSpPr/>
            <p:nvPr/>
          </p:nvSpPr>
          <p:spPr>
            <a:xfrm>
              <a:off x="0" y="0"/>
              <a:ext cx="766703" cy="122254"/>
            </a:xfrm>
            <a:custGeom>
              <a:avLst/>
              <a:gdLst/>
              <a:ahLst/>
              <a:cxnLst/>
              <a:rect l="l" t="t" r="r" b="b"/>
              <a:pathLst>
                <a:path w="766703" h="122254">
                  <a:moveTo>
                    <a:pt x="0" y="0"/>
                  </a:moveTo>
                  <a:lnTo>
                    <a:pt x="766703" y="0"/>
                  </a:lnTo>
                  <a:lnTo>
                    <a:pt x="766703" y="122254"/>
                  </a:lnTo>
                  <a:lnTo>
                    <a:pt x="0" y="122254"/>
                  </a:lnTo>
                  <a:close/>
                </a:path>
              </a:pathLst>
            </a:custGeom>
            <a:solidFill>
              <a:srgbClr val="282828"/>
            </a:solidFill>
          </p:spPr>
        </p:sp>
        <p:sp>
          <p:nvSpPr>
            <p:cNvPr id="22" name="TextBox 22"/>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23" name="TextBox 23"/>
          <p:cNvSpPr txBox="1"/>
          <p:nvPr/>
        </p:nvSpPr>
        <p:spPr>
          <a:xfrm>
            <a:off x="2860800" y="2463158"/>
            <a:ext cx="2913311" cy="419100"/>
          </a:xfrm>
          <a:prstGeom prst="rect">
            <a:avLst/>
          </a:prstGeom>
        </p:spPr>
        <p:txBody>
          <a:bodyPr lIns="0" tIns="0" rIns="0" bIns="0" rtlCol="0" anchor="t">
            <a:spAutoFit/>
          </a:bodyPr>
          <a:lstStyle/>
          <a:p>
            <a:pPr algn="ctr">
              <a:lnSpc>
                <a:spcPts val="3360"/>
              </a:lnSpc>
              <a:spcBef>
                <a:spcPct val="0"/>
              </a:spcBef>
            </a:pPr>
            <a:r>
              <a:rPr lang="en-US" sz="2800">
                <a:solidFill>
                  <a:srgbClr val="9CCDEF"/>
                </a:solidFill>
                <a:latin typeface="Open Sauce Bold"/>
              </a:rPr>
              <a:t>Remove Feature</a:t>
            </a:r>
          </a:p>
        </p:txBody>
      </p:sp>
      <p:grpSp>
        <p:nvGrpSpPr>
          <p:cNvPr id="24" name="Group 24"/>
          <p:cNvGrpSpPr/>
          <p:nvPr/>
        </p:nvGrpSpPr>
        <p:grpSpPr>
          <a:xfrm>
            <a:off x="11990510" y="2463158"/>
            <a:ext cx="2347449" cy="506227"/>
            <a:chOff x="0" y="0"/>
            <a:chExt cx="566911" cy="122254"/>
          </a:xfrm>
        </p:grpSpPr>
        <p:sp>
          <p:nvSpPr>
            <p:cNvPr id="25" name="Freeform 25"/>
            <p:cNvSpPr/>
            <p:nvPr/>
          </p:nvSpPr>
          <p:spPr>
            <a:xfrm>
              <a:off x="0" y="0"/>
              <a:ext cx="566911" cy="122254"/>
            </a:xfrm>
            <a:custGeom>
              <a:avLst/>
              <a:gdLst/>
              <a:ahLst/>
              <a:cxnLst/>
              <a:rect l="l" t="t" r="r" b="b"/>
              <a:pathLst>
                <a:path w="566911" h="122254">
                  <a:moveTo>
                    <a:pt x="0" y="0"/>
                  </a:moveTo>
                  <a:lnTo>
                    <a:pt x="566911" y="0"/>
                  </a:lnTo>
                  <a:lnTo>
                    <a:pt x="566911" y="122254"/>
                  </a:lnTo>
                  <a:lnTo>
                    <a:pt x="0" y="122254"/>
                  </a:lnTo>
                  <a:close/>
                </a:path>
              </a:pathLst>
            </a:custGeom>
            <a:solidFill>
              <a:srgbClr val="282828"/>
            </a:solidFill>
          </p:spPr>
        </p:sp>
        <p:sp>
          <p:nvSpPr>
            <p:cNvPr id="26" name="TextBox 2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27" name="TextBox 27"/>
          <p:cNvSpPr txBox="1"/>
          <p:nvPr/>
        </p:nvSpPr>
        <p:spPr>
          <a:xfrm>
            <a:off x="12068514" y="2530089"/>
            <a:ext cx="2149615" cy="419100"/>
          </a:xfrm>
          <a:prstGeom prst="rect">
            <a:avLst/>
          </a:prstGeom>
        </p:spPr>
        <p:txBody>
          <a:bodyPr wrap="square" lIns="0" tIns="0" rIns="0" bIns="0" rtlCol="0" anchor="t">
            <a:spAutoFit/>
          </a:bodyPr>
          <a:lstStyle/>
          <a:p>
            <a:pPr marL="0" lvl="0" indent="0" algn="ctr">
              <a:lnSpc>
                <a:spcPts val="3360"/>
              </a:lnSpc>
              <a:spcBef>
                <a:spcPct val="0"/>
              </a:spcBef>
            </a:pPr>
            <a:r>
              <a:rPr lang="en-US" sz="2800" u="none" dirty="0">
                <a:solidFill>
                  <a:srgbClr val="9CCDEF"/>
                </a:solidFill>
                <a:latin typeface="Open Sauce Bold"/>
              </a:rPr>
              <a:t>Encoding</a:t>
            </a:r>
          </a:p>
        </p:txBody>
      </p:sp>
      <p:sp>
        <p:nvSpPr>
          <p:cNvPr id="28" name="TextBox 28"/>
          <p:cNvSpPr txBox="1"/>
          <p:nvPr/>
        </p:nvSpPr>
        <p:spPr>
          <a:xfrm>
            <a:off x="10432837" y="7165509"/>
            <a:ext cx="2101304" cy="1758950"/>
          </a:xfrm>
          <a:prstGeom prst="rect">
            <a:avLst/>
          </a:prstGeom>
        </p:spPr>
        <p:txBody>
          <a:bodyPr lIns="0" tIns="0" rIns="0" bIns="0" rtlCol="0" anchor="t">
            <a:spAutoFit/>
          </a:bodyPr>
          <a:lstStyle/>
          <a:p>
            <a:pPr marL="431799" lvl="1" indent="-215899">
              <a:lnSpc>
                <a:spcPts val="2799"/>
              </a:lnSpc>
              <a:buFont typeface="Arial"/>
              <a:buChar char="•"/>
            </a:pPr>
            <a:r>
              <a:rPr lang="en-US" sz="1999">
                <a:solidFill>
                  <a:srgbClr val="000000"/>
                </a:solidFill>
                <a:latin typeface="Roboto"/>
              </a:rPr>
              <a:t>Attrition</a:t>
            </a:r>
          </a:p>
          <a:p>
            <a:pPr marL="431799" lvl="1" indent="-215899">
              <a:lnSpc>
                <a:spcPts val="2799"/>
              </a:lnSpc>
              <a:buFont typeface="Arial"/>
              <a:buChar char="•"/>
            </a:pPr>
            <a:r>
              <a:rPr lang="en-US" sz="1999">
                <a:solidFill>
                  <a:srgbClr val="000000"/>
                </a:solidFill>
                <a:latin typeface="Roboto"/>
              </a:rPr>
              <a:t>Gender</a:t>
            </a:r>
          </a:p>
          <a:p>
            <a:pPr marL="431799" lvl="1" indent="-215899">
              <a:lnSpc>
                <a:spcPts val="2799"/>
              </a:lnSpc>
              <a:buFont typeface="Arial"/>
              <a:buChar char="•"/>
            </a:pPr>
            <a:r>
              <a:rPr lang="en-US" sz="1999">
                <a:solidFill>
                  <a:srgbClr val="000000"/>
                </a:solidFill>
                <a:latin typeface="Roboto"/>
              </a:rPr>
              <a:t>EducationField</a:t>
            </a:r>
          </a:p>
          <a:p>
            <a:pPr marL="431799" lvl="1" indent="-215899">
              <a:lnSpc>
                <a:spcPts val="2799"/>
              </a:lnSpc>
              <a:buFont typeface="Arial"/>
              <a:buChar char="•"/>
            </a:pPr>
            <a:r>
              <a:rPr lang="en-US" sz="1999">
                <a:solidFill>
                  <a:srgbClr val="000000"/>
                </a:solidFill>
                <a:latin typeface="Roboto"/>
              </a:rPr>
              <a:t>JobRole   </a:t>
            </a:r>
          </a:p>
          <a:p>
            <a:pPr>
              <a:lnSpc>
                <a:spcPts val="2799"/>
              </a:lnSpc>
            </a:pPr>
            <a:endParaRPr lang="en-US" sz="1999">
              <a:solidFill>
                <a:srgbClr val="000000"/>
              </a:solidFill>
              <a:latin typeface="Roboto"/>
            </a:endParaRPr>
          </a:p>
        </p:txBody>
      </p:sp>
      <p:sp>
        <p:nvSpPr>
          <p:cNvPr id="29" name="TextBox 29"/>
          <p:cNvSpPr txBox="1"/>
          <p:nvPr/>
        </p:nvSpPr>
        <p:spPr>
          <a:xfrm>
            <a:off x="13432492" y="7169138"/>
            <a:ext cx="2153692" cy="1406525"/>
          </a:xfrm>
          <a:prstGeom prst="rect">
            <a:avLst/>
          </a:prstGeom>
        </p:spPr>
        <p:txBody>
          <a:bodyPr lIns="0" tIns="0" rIns="0" bIns="0" rtlCol="0" anchor="t">
            <a:spAutoFit/>
          </a:bodyPr>
          <a:lstStyle/>
          <a:p>
            <a:pPr marL="431799" lvl="1" indent="-215899" algn="l">
              <a:lnSpc>
                <a:spcPts val="2799"/>
              </a:lnSpc>
              <a:spcBef>
                <a:spcPct val="0"/>
              </a:spcBef>
              <a:buFont typeface="Arial"/>
              <a:buChar char="•"/>
            </a:pPr>
            <a:r>
              <a:rPr lang="en-US" sz="1999" u="none">
                <a:solidFill>
                  <a:srgbClr val="000000"/>
                </a:solidFill>
                <a:latin typeface="Roboto"/>
              </a:rPr>
              <a:t>MaritalStatus </a:t>
            </a:r>
          </a:p>
          <a:p>
            <a:pPr marL="431799" lvl="1" indent="-215899" algn="l">
              <a:lnSpc>
                <a:spcPts val="2799"/>
              </a:lnSpc>
              <a:spcBef>
                <a:spcPct val="0"/>
              </a:spcBef>
              <a:buFont typeface="Arial"/>
              <a:buChar char="•"/>
            </a:pPr>
            <a:r>
              <a:rPr lang="en-US" sz="1999" u="none">
                <a:solidFill>
                  <a:srgbClr val="000000"/>
                </a:solidFill>
                <a:latin typeface="Roboto"/>
              </a:rPr>
              <a:t>OverTime </a:t>
            </a:r>
          </a:p>
          <a:p>
            <a:pPr marL="431799" lvl="1" indent="-215899" algn="l">
              <a:lnSpc>
                <a:spcPts val="2799"/>
              </a:lnSpc>
              <a:spcBef>
                <a:spcPct val="0"/>
              </a:spcBef>
              <a:buFont typeface="Arial"/>
              <a:buChar char="•"/>
            </a:pPr>
            <a:r>
              <a:rPr lang="en-US" sz="1999" u="none">
                <a:solidFill>
                  <a:srgbClr val="000000"/>
                </a:solidFill>
                <a:latin typeface="Roboto"/>
              </a:rPr>
              <a:t>BusinessTravel</a:t>
            </a:r>
          </a:p>
          <a:p>
            <a:pPr marL="431799" lvl="1" indent="-215899" algn="l">
              <a:lnSpc>
                <a:spcPts val="2799"/>
              </a:lnSpc>
              <a:spcBef>
                <a:spcPct val="0"/>
              </a:spcBef>
              <a:buFont typeface="Arial"/>
              <a:buChar char="•"/>
            </a:pPr>
            <a:r>
              <a:rPr lang="en-US" sz="1999" u="none">
                <a:solidFill>
                  <a:srgbClr val="000000"/>
                </a:solidFill>
                <a:latin typeface="Roboto"/>
              </a:rPr>
              <a:t>Department  </a:t>
            </a:r>
          </a:p>
        </p:txBody>
      </p:sp>
      <p:sp>
        <p:nvSpPr>
          <p:cNvPr id="30" name="TextBox 30"/>
          <p:cNvSpPr txBox="1"/>
          <p:nvPr/>
        </p:nvSpPr>
        <p:spPr>
          <a:xfrm>
            <a:off x="10294603" y="6433354"/>
            <a:ext cx="5697438" cy="398780"/>
          </a:xfrm>
          <a:prstGeom prst="rect">
            <a:avLst/>
          </a:prstGeom>
        </p:spPr>
        <p:txBody>
          <a:bodyPr lIns="0" tIns="0" rIns="0" bIns="0" rtlCol="0" anchor="t">
            <a:spAutoFit/>
          </a:bodyPr>
          <a:lstStyle/>
          <a:p>
            <a:pPr>
              <a:lnSpc>
                <a:spcPts val="3219"/>
              </a:lnSpc>
            </a:pPr>
            <a:r>
              <a:rPr lang="en-US" sz="2299">
                <a:solidFill>
                  <a:srgbClr val="000000"/>
                </a:solidFill>
                <a:latin typeface="Roboto Bold"/>
              </a:rPr>
              <a:t>Berikut fitur yang dilakukan Label Encoding</a:t>
            </a:r>
          </a:p>
        </p:txBody>
      </p:sp>
      <p:sp>
        <p:nvSpPr>
          <p:cNvPr id="31" name="TextBox 31"/>
          <p:cNvSpPr txBox="1"/>
          <p:nvPr/>
        </p:nvSpPr>
        <p:spPr>
          <a:xfrm>
            <a:off x="1143530" y="4703147"/>
            <a:ext cx="7662333" cy="1543050"/>
          </a:xfrm>
          <a:prstGeom prst="rect">
            <a:avLst/>
          </a:prstGeom>
        </p:spPr>
        <p:txBody>
          <a:bodyPr lIns="0" tIns="0" rIns="0" bIns="0" rtlCol="0" anchor="t">
            <a:spAutoFit/>
          </a:bodyPr>
          <a:lstStyle/>
          <a:p>
            <a:pPr marL="431801" lvl="1" indent="-215900">
              <a:lnSpc>
                <a:spcPts val="2400"/>
              </a:lnSpc>
              <a:buFont typeface="Arial"/>
              <a:buChar char="•"/>
            </a:pPr>
            <a:r>
              <a:rPr lang="en-US" sz="2000">
                <a:solidFill>
                  <a:srgbClr val="000000"/>
                </a:solidFill>
                <a:latin typeface="Roboto"/>
              </a:rPr>
              <a:t>EmployeeCount: Semua baris memiliki nilai yang sama.</a:t>
            </a:r>
          </a:p>
          <a:p>
            <a:pPr marL="431801" lvl="1" indent="-215900">
              <a:lnSpc>
                <a:spcPts val="2400"/>
              </a:lnSpc>
              <a:buFont typeface="Arial"/>
              <a:buChar char="•"/>
            </a:pPr>
            <a:r>
              <a:rPr lang="en-US" sz="2000">
                <a:solidFill>
                  <a:srgbClr val="000000"/>
                </a:solidFill>
                <a:latin typeface="Roboto"/>
              </a:rPr>
              <a:t>Over18: Semua baris memiliki nilai yang sama.</a:t>
            </a:r>
          </a:p>
          <a:p>
            <a:pPr marL="431801" lvl="1" indent="-215900">
              <a:lnSpc>
                <a:spcPts val="2400"/>
              </a:lnSpc>
              <a:buFont typeface="Arial"/>
              <a:buChar char="•"/>
            </a:pPr>
            <a:r>
              <a:rPr lang="en-US" sz="2000">
                <a:solidFill>
                  <a:srgbClr val="000000"/>
                </a:solidFill>
                <a:latin typeface="Roboto"/>
              </a:rPr>
              <a:t>StandartHours: Semua baris memiliki nilai yang sama.</a:t>
            </a:r>
          </a:p>
          <a:p>
            <a:pPr marL="431801" lvl="1" indent="-215900">
              <a:lnSpc>
                <a:spcPts val="2400"/>
              </a:lnSpc>
              <a:buFont typeface="Arial"/>
              <a:buChar char="•"/>
            </a:pPr>
            <a:r>
              <a:rPr lang="en-US" sz="2000">
                <a:solidFill>
                  <a:srgbClr val="000000"/>
                </a:solidFill>
                <a:latin typeface="Roboto"/>
              </a:rPr>
              <a:t>EmployeeNumber: Variabel tidak relevan, ini hanya pengidentifikasi karyawan.</a:t>
            </a:r>
          </a:p>
        </p:txBody>
      </p:sp>
      <p:sp>
        <p:nvSpPr>
          <p:cNvPr id="32" name="TextBox 32"/>
          <p:cNvSpPr txBox="1"/>
          <p:nvPr/>
        </p:nvSpPr>
        <p:spPr>
          <a:xfrm>
            <a:off x="1143530" y="3444956"/>
            <a:ext cx="7209134" cy="933450"/>
          </a:xfrm>
          <a:prstGeom prst="rect">
            <a:avLst/>
          </a:prstGeom>
        </p:spPr>
        <p:txBody>
          <a:bodyPr lIns="0" tIns="0" rIns="0" bIns="0" rtlCol="0" anchor="t">
            <a:spAutoFit/>
          </a:bodyPr>
          <a:lstStyle/>
          <a:p>
            <a:pPr algn="just">
              <a:lnSpc>
                <a:spcPts val="2400"/>
              </a:lnSpc>
            </a:pPr>
            <a:r>
              <a:rPr lang="en-US" sz="2000">
                <a:solidFill>
                  <a:srgbClr val="000000"/>
                </a:solidFill>
                <a:latin typeface="Roboto Bold"/>
              </a:rPr>
              <a:t>Ada empat variabel yang dihapus</a:t>
            </a:r>
            <a:r>
              <a:rPr lang="en-US" sz="2000">
                <a:solidFill>
                  <a:srgbClr val="000000"/>
                </a:solidFill>
                <a:latin typeface="Roboto"/>
              </a:rPr>
              <a:t>, karena jika variabel itu tetap dibiarkan </a:t>
            </a:r>
            <a:r>
              <a:rPr lang="en-US" sz="2000">
                <a:solidFill>
                  <a:srgbClr val="000000"/>
                </a:solidFill>
                <a:latin typeface="Roboto Bold"/>
              </a:rPr>
              <a:t>akan menyebabkan noise pada data</a:t>
            </a:r>
            <a:r>
              <a:rPr lang="en-US" sz="2000">
                <a:solidFill>
                  <a:srgbClr val="000000"/>
                </a:solidFill>
                <a:latin typeface="Roboto"/>
              </a:rPr>
              <a:t>. Berikut variabel yang dihapus</a:t>
            </a:r>
          </a:p>
        </p:txBody>
      </p:sp>
      <p:grpSp>
        <p:nvGrpSpPr>
          <p:cNvPr id="33" name="Group 33"/>
          <p:cNvGrpSpPr/>
          <p:nvPr/>
        </p:nvGrpSpPr>
        <p:grpSpPr>
          <a:xfrm>
            <a:off x="3396112" y="6695292"/>
            <a:ext cx="3072000" cy="2991435"/>
            <a:chOff x="0" y="0"/>
            <a:chExt cx="4096000" cy="3988579"/>
          </a:xfrm>
        </p:grpSpPr>
        <p:pic>
          <p:nvPicPr>
            <p:cNvPr id="34" name="Picture 34"/>
            <p:cNvPicPr>
              <a:picLocks noChangeAspect="1"/>
            </p:cNvPicPr>
            <p:nvPr/>
          </p:nvPicPr>
          <p:blipFill>
            <a:blip r:embed="rId9"/>
            <a:srcRect b="17160"/>
            <a:stretch>
              <a:fillRect/>
            </a:stretch>
          </p:blipFill>
          <p:spPr>
            <a:xfrm>
              <a:off x="0" y="0"/>
              <a:ext cx="2030341" cy="3988579"/>
            </a:xfrm>
            <a:prstGeom prst="rect">
              <a:avLst/>
            </a:prstGeom>
          </p:spPr>
        </p:pic>
        <p:pic>
          <p:nvPicPr>
            <p:cNvPr id="35" name="Picture 35"/>
            <p:cNvPicPr>
              <a:picLocks noChangeAspect="1"/>
            </p:cNvPicPr>
            <p:nvPr/>
          </p:nvPicPr>
          <p:blipFill>
            <a:blip r:embed="rId10"/>
            <a:srcRect b="16156"/>
            <a:stretch>
              <a:fillRect/>
            </a:stretch>
          </p:blipFill>
          <p:spPr>
            <a:xfrm>
              <a:off x="2030341" y="36716"/>
              <a:ext cx="2065659" cy="3951864"/>
            </a:xfrm>
            <a:prstGeom prst="rect">
              <a:avLst/>
            </a:prstGeom>
          </p:spPr>
        </p:pic>
        <p:grpSp>
          <p:nvGrpSpPr>
            <p:cNvPr id="36" name="Group 36"/>
            <p:cNvGrpSpPr/>
            <p:nvPr/>
          </p:nvGrpSpPr>
          <p:grpSpPr>
            <a:xfrm>
              <a:off x="0" y="202005"/>
              <a:ext cx="4096000" cy="3601097"/>
              <a:chOff x="0" y="0"/>
              <a:chExt cx="565796" cy="497433"/>
            </a:xfrm>
          </p:grpSpPr>
          <p:sp>
            <p:nvSpPr>
              <p:cNvPr id="37" name="Freeform 37"/>
              <p:cNvSpPr/>
              <p:nvPr/>
            </p:nvSpPr>
            <p:spPr>
              <a:xfrm>
                <a:off x="0" y="0"/>
                <a:ext cx="565796" cy="497433"/>
              </a:xfrm>
              <a:custGeom>
                <a:avLst/>
                <a:gdLst/>
                <a:ahLst/>
                <a:cxnLst/>
                <a:rect l="l" t="t" r="r" b="b"/>
                <a:pathLst>
                  <a:path w="565796" h="497433">
                    <a:moveTo>
                      <a:pt x="0" y="0"/>
                    </a:moveTo>
                    <a:lnTo>
                      <a:pt x="565796" y="0"/>
                    </a:lnTo>
                    <a:lnTo>
                      <a:pt x="565796" y="497433"/>
                    </a:lnTo>
                    <a:lnTo>
                      <a:pt x="0" y="497433"/>
                    </a:lnTo>
                    <a:close/>
                  </a:path>
                </a:pathLst>
              </a:custGeom>
              <a:solidFill>
                <a:srgbClr val="000000">
                  <a:alpha val="0"/>
                </a:srgbClr>
              </a:solidFill>
              <a:ln w="19050">
                <a:solidFill>
                  <a:srgbClr val="282828"/>
                </a:solidFill>
              </a:ln>
            </p:spPr>
          </p:sp>
          <p:sp>
            <p:nvSpPr>
              <p:cNvPr id="38" name="TextBox 38"/>
              <p:cNvSpPr txBox="1"/>
              <p:nvPr/>
            </p:nvSpPr>
            <p:spPr>
              <a:xfrm>
                <a:off x="0" y="0"/>
                <a:ext cx="812800" cy="812800"/>
              </a:xfrm>
              <a:prstGeom prst="rect">
                <a:avLst/>
              </a:prstGeom>
            </p:spPr>
            <p:txBody>
              <a:bodyPr lIns="67289" tIns="67289" rIns="67289" bIns="67289" rtlCol="0" anchor="ctr"/>
              <a:lstStyle/>
              <a:p>
                <a:pPr algn="ctr">
                  <a:lnSpc>
                    <a:spcPts val="2040"/>
                  </a:lnSpc>
                </a:pPr>
                <a:endParaRPr/>
              </a:p>
            </p:txBody>
          </p:sp>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582116" y="4386210"/>
            <a:ext cx="18288000" cy="3226171"/>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9290967" y="6941663"/>
            <a:ext cx="18288000" cy="3226171"/>
          </a:xfrm>
          <a:prstGeom prst="rect">
            <a:avLst/>
          </a:prstGeom>
        </p:spPr>
      </p:pic>
      <p:grpSp>
        <p:nvGrpSpPr>
          <p:cNvPr id="4" name="Group 4"/>
          <p:cNvGrpSpPr/>
          <p:nvPr/>
        </p:nvGrpSpPr>
        <p:grpSpPr>
          <a:xfrm>
            <a:off x="0" y="-437678"/>
            <a:ext cx="18288000" cy="2518608"/>
            <a:chOff x="0" y="0"/>
            <a:chExt cx="4816593" cy="663337"/>
          </a:xfrm>
        </p:grpSpPr>
        <p:sp>
          <p:nvSpPr>
            <p:cNvPr id="5" name="Freeform 5"/>
            <p:cNvSpPr/>
            <p:nvPr/>
          </p:nvSpPr>
          <p:spPr>
            <a:xfrm>
              <a:off x="0" y="0"/>
              <a:ext cx="4816592" cy="663337"/>
            </a:xfrm>
            <a:custGeom>
              <a:avLst/>
              <a:gdLst/>
              <a:ahLst/>
              <a:cxnLst/>
              <a:rect l="l" t="t" r="r" b="b"/>
              <a:pathLst>
                <a:path w="4816592" h="663337">
                  <a:moveTo>
                    <a:pt x="21590" y="0"/>
                  </a:moveTo>
                  <a:lnTo>
                    <a:pt x="4795002" y="0"/>
                  </a:lnTo>
                  <a:cubicBezTo>
                    <a:pt x="4800728" y="0"/>
                    <a:pt x="4806220" y="2275"/>
                    <a:pt x="4810269" y="6324"/>
                  </a:cubicBezTo>
                  <a:cubicBezTo>
                    <a:pt x="4814318" y="10372"/>
                    <a:pt x="4816592" y="15864"/>
                    <a:pt x="4816592" y="21590"/>
                  </a:cubicBezTo>
                  <a:lnTo>
                    <a:pt x="4816592" y="641747"/>
                  </a:lnTo>
                  <a:cubicBezTo>
                    <a:pt x="4816592" y="653671"/>
                    <a:pt x="4806926" y="663337"/>
                    <a:pt x="4795002" y="663337"/>
                  </a:cubicBezTo>
                  <a:lnTo>
                    <a:pt x="21590" y="663337"/>
                  </a:lnTo>
                  <a:cubicBezTo>
                    <a:pt x="9666" y="663337"/>
                    <a:pt x="0" y="653671"/>
                    <a:pt x="0" y="641747"/>
                  </a:cubicBezTo>
                  <a:lnTo>
                    <a:pt x="0" y="21590"/>
                  </a:lnTo>
                  <a:cubicBezTo>
                    <a:pt x="0" y="9666"/>
                    <a:pt x="9666" y="0"/>
                    <a:pt x="21590" y="0"/>
                  </a:cubicBezTo>
                  <a:close/>
                </a:path>
              </a:pathLst>
            </a:custGeom>
            <a:solidFill>
              <a:srgbClr val="282828"/>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28700" y="490944"/>
            <a:ext cx="1075512" cy="1075512"/>
          </a:xfrm>
          <a:prstGeom prst="rect">
            <a:avLst/>
          </a:prstGeom>
        </p:spPr>
      </p:pic>
      <p:pic>
        <p:nvPicPr>
          <p:cNvPr id="8" name="Picture 8"/>
          <p:cNvPicPr>
            <a:picLocks noChangeAspect="1"/>
          </p:cNvPicPr>
          <p:nvPr/>
        </p:nvPicPr>
        <p:blipFill>
          <a:blip r:embed="rId7"/>
          <a:srcRect/>
          <a:stretch>
            <a:fillRect/>
          </a:stretch>
        </p:blipFill>
        <p:spPr>
          <a:xfrm>
            <a:off x="3040519" y="2403984"/>
            <a:ext cx="12206963" cy="830332"/>
          </a:xfrm>
          <a:prstGeom prst="rect">
            <a:avLst/>
          </a:prstGeom>
        </p:spPr>
      </p:pic>
      <p:pic>
        <p:nvPicPr>
          <p:cNvPr id="9" name="Picture 9"/>
          <p:cNvPicPr>
            <a:picLocks noChangeAspect="1"/>
          </p:cNvPicPr>
          <p:nvPr/>
        </p:nvPicPr>
        <p:blipFill>
          <a:blip r:embed="rId8"/>
          <a:srcRect/>
          <a:stretch>
            <a:fillRect/>
          </a:stretch>
        </p:blipFill>
        <p:spPr>
          <a:xfrm>
            <a:off x="9927173" y="7258417"/>
            <a:ext cx="6945540" cy="2272677"/>
          </a:xfrm>
          <a:prstGeom prst="rect">
            <a:avLst/>
          </a:prstGeom>
        </p:spPr>
      </p:pic>
      <p:pic>
        <p:nvPicPr>
          <p:cNvPr id="10" name="Picture 10"/>
          <p:cNvPicPr>
            <a:picLocks noChangeAspect="1"/>
          </p:cNvPicPr>
          <p:nvPr/>
        </p:nvPicPr>
        <p:blipFill>
          <a:blip r:embed="rId9"/>
          <a:srcRect/>
          <a:stretch>
            <a:fillRect/>
          </a:stretch>
        </p:blipFill>
        <p:spPr>
          <a:xfrm>
            <a:off x="1799511" y="7282230"/>
            <a:ext cx="6894271" cy="2136563"/>
          </a:xfrm>
          <a:prstGeom prst="rect">
            <a:avLst/>
          </a:prstGeom>
        </p:spPr>
      </p:pic>
      <p:grpSp>
        <p:nvGrpSpPr>
          <p:cNvPr id="11" name="Group 11"/>
          <p:cNvGrpSpPr/>
          <p:nvPr/>
        </p:nvGrpSpPr>
        <p:grpSpPr>
          <a:xfrm>
            <a:off x="2294794" y="652724"/>
            <a:ext cx="16838541" cy="1652162"/>
            <a:chOff x="0" y="0"/>
            <a:chExt cx="22451388" cy="2202882"/>
          </a:xfrm>
        </p:grpSpPr>
        <p:sp>
          <p:nvSpPr>
            <p:cNvPr id="12" name="TextBox 12"/>
            <p:cNvSpPr txBox="1"/>
            <p:nvPr/>
          </p:nvSpPr>
          <p:spPr>
            <a:xfrm>
              <a:off x="0" y="1498032"/>
              <a:ext cx="22451388" cy="704850"/>
            </a:xfrm>
            <a:prstGeom prst="rect">
              <a:avLst/>
            </a:prstGeom>
          </p:spPr>
          <p:txBody>
            <a:bodyPr lIns="0" tIns="0" rIns="0" bIns="0" rtlCol="0" anchor="t">
              <a:spAutoFit/>
            </a:bodyPr>
            <a:lstStyle/>
            <a:p>
              <a:pPr algn="just">
                <a:lnSpc>
                  <a:spcPts val="4500"/>
                </a:lnSpc>
              </a:pPr>
              <a:endParaRPr/>
            </a:p>
          </p:txBody>
        </p:sp>
        <p:sp>
          <p:nvSpPr>
            <p:cNvPr id="13" name="TextBox 13"/>
            <p:cNvSpPr txBox="1"/>
            <p:nvPr/>
          </p:nvSpPr>
          <p:spPr>
            <a:xfrm>
              <a:off x="0" y="-9525"/>
              <a:ext cx="22451388" cy="1038225"/>
            </a:xfrm>
            <a:prstGeom prst="rect">
              <a:avLst/>
            </a:prstGeom>
          </p:spPr>
          <p:txBody>
            <a:bodyPr lIns="0" tIns="0" rIns="0" bIns="0" rtlCol="0" anchor="t">
              <a:spAutoFit/>
            </a:bodyPr>
            <a:lstStyle/>
            <a:p>
              <a:pPr>
                <a:lnSpc>
                  <a:spcPts val="6120"/>
                </a:lnSpc>
              </a:pPr>
              <a:r>
                <a:rPr lang="en-US" sz="5100">
                  <a:solidFill>
                    <a:srgbClr val="9CCDEF"/>
                  </a:solidFill>
                  <a:latin typeface="Roboto Bold"/>
                </a:rPr>
                <a:t>Modeling :  </a:t>
              </a:r>
            </a:p>
          </p:txBody>
        </p:sp>
      </p:grpSp>
      <p:sp>
        <p:nvSpPr>
          <p:cNvPr id="14" name="TextBox 14"/>
          <p:cNvSpPr txBox="1"/>
          <p:nvPr/>
        </p:nvSpPr>
        <p:spPr>
          <a:xfrm>
            <a:off x="5636670" y="812101"/>
            <a:ext cx="6668288" cy="504825"/>
          </a:xfrm>
          <a:prstGeom prst="rect">
            <a:avLst/>
          </a:prstGeom>
        </p:spPr>
        <p:txBody>
          <a:bodyPr wrap="square" lIns="0" tIns="0" rIns="0" bIns="0" rtlCol="0" anchor="t">
            <a:spAutoFit/>
          </a:bodyPr>
          <a:lstStyle/>
          <a:p>
            <a:pPr marL="0" lvl="0" indent="0" algn="ctr">
              <a:lnSpc>
                <a:spcPts val="3960"/>
              </a:lnSpc>
              <a:spcBef>
                <a:spcPct val="0"/>
              </a:spcBef>
            </a:pPr>
            <a:r>
              <a:rPr lang="en-US" sz="3300" u="none" dirty="0" err="1">
                <a:solidFill>
                  <a:srgbClr val="9CCDEF"/>
                </a:solidFill>
                <a:latin typeface="Roboto"/>
              </a:rPr>
              <a:t>Spliting</a:t>
            </a:r>
            <a:r>
              <a:rPr lang="en-US" sz="3300" u="none" dirty="0">
                <a:solidFill>
                  <a:srgbClr val="9CCDEF"/>
                </a:solidFill>
                <a:latin typeface="Roboto"/>
              </a:rPr>
              <a:t> dan Normalisasi data</a:t>
            </a:r>
          </a:p>
        </p:txBody>
      </p:sp>
      <p:sp>
        <p:nvSpPr>
          <p:cNvPr id="15" name="TextBox 15"/>
          <p:cNvSpPr txBox="1"/>
          <p:nvPr/>
        </p:nvSpPr>
        <p:spPr>
          <a:xfrm>
            <a:off x="2104212" y="3320041"/>
            <a:ext cx="13687996" cy="342900"/>
          </a:xfrm>
          <a:prstGeom prst="rect">
            <a:avLst/>
          </a:prstGeom>
        </p:spPr>
        <p:txBody>
          <a:bodyPr lIns="0" tIns="0" rIns="0" bIns="0" rtlCol="0" anchor="t">
            <a:spAutoFit/>
          </a:bodyPr>
          <a:lstStyle/>
          <a:p>
            <a:pPr algn="ctr">
              <a:lnSpc>
                <a:spcPts val="2657"/>
              </a:lnSpc>
            </a:pPr>
            <a:r>
              <a:rPr lang="en-US" sz="2214">
                <a:solidFill>
                  <a:srgbClr val="000000"/>
                </a:solidFill>
                <a:latin typeface="Roboto"/>
              </a:rPr>
              <a:t>Data dilakukan splitting dengan rasio antara data training dan testing 85:15</a:t>
            </a:r>
          </a:p>
        </p:txBody>
      </p:sp>
      <p:sp>
        <p:nvSpPr>
          <p:cNvPr id="16" name="TextBox 16"/>
          <p:cNvSpPr txBox="1"/>
          <p:nvPr/>
        </p:nvSpPr>
        <p:spPr>
          <a:xfrm>
            <a:off x="2274312" y="4939080"/>
            <a:ext cx="14030526" cy="2647950"/>
          </a:xfrm>
          <a:prstGeom prst="rect">
            <a:avLst/>
          </a:prstGeom>
        </p:spPr>
        <p:txBody>
          <a:bodyPr lIns="0" tIns="0" rIns="0" bIns="0" rtlCol="0" anchor="t">
            <a:spAutoFit/>
          </a:bodyPr>
          <a:lstStyle/>
          <a:p>
            <a:pPr>
              <a:lnSpc>
                <a:spcPts val="2657"/>
              </a:lnSpc>
            </a:pPr>
            <a:r>
              <a:rPr lang="en-US" sz="2214">
                <a:solidFill>
                  <a:srgbClr val="000000"/>
                </a:solidFill>
                <a:latin typeface="Roboto"/>
              </a:rPr>
              <a:t>Ada dua metode scaling yang akan digunakan.</a:t>
            </a:r>
          </a:p>
          <a:p>
            <a:pPr>
              <a:lnSpc>
                <a:spcPts val="2657"/>
              </a:lnSpc>
            </a:pPr>
            <a:endParaRPr lang="en-US" sz="2214">
              <a:solidFill>
                <a:srgbClr val="000000"/>
              </a:solidFill>
              <a:latin typeface="Roboto"/>
            </a:endParaRPr>
          </a:p>
          <a:p>
            <a:pPr marL="478179" lvl="1" indent="-239090">
              <a:lnSpc>
                <a:spcPts val="3255"/>
              </a:lnSpc>
              <a:buFont typeface="Arial"/>
              <a:buChar char="•"/>
            </a:pPr>
            <a:r>
              <a:rPr lang="en-US" sz="2214">
                <a:solidFill>
                  <a:srgbClr val="000000"/>
                </a:solidFill>
                <a:latin typeface="Roboto Bold"/>
              </a:rPr>
              <a:t>Normalization </a:t>
            </a:r>
            <a:r>
              <a:rPr lang="en-US" sz="2214">
                <a:solidFill>
                  <a:srgbClr val="000000"/>
                </a:solidFill>
                <a:latin typeface="Roboto"/>
              </a:rPr>
              <a:t>: dilakukan pada data yang distribusinya tidak normal. contoh pada variabel MonthlyIncome dan TotalWorkingYears.</a:t>
            </a:r>
          </a:p>
          <a:p>
            <a:pPr marL="478179" lvl="1" indent="-239090">
              <a:lnSpc>
                <a:spcPts val="3255"/>
              </a:lnSpc>
              <a:buFont typeface="Arial"/>
              <a:buChar char="•"/>
            </a:pPr>
            <a:r>
              <a:rPr lang="en-US" sz="2214">
                <a:solidFill>
                  <a:srgbClr val="000000"/>
                </a:solidFill>
                <a:latin typeface="Roboto Bold"/>
              </a:rPr>
              <a:t>Standarization </a:t>
            </a:r>
            <a:r>
              <a:rPr lang="en-US" sz="2214">
                <a:solidFill>
                  <a:srgbClr val="000000"/>
                </a:solidFill>
                <a:latin typeface="Roboto"/>
              </a:rPr>
              <a:t>: dilakukan pada data yang distribusinya normal(Gaussian). contoh pada variabel Age dan Education.</a:t>
            </a:r>
          </a:p>
          <a:p>
            <a:pPr>
              <a:lnSpc>
                <a:spcPts val="2657"/>
              </a:lnSpc>
            </a:pPr>
            <a:endParaRPr lang="en-US" sz="2214">
              <a:solidFill>
                <a:srgbClr val="000000"/>
              </a:solidFill>
              <a:latin typeface="Roboto"/>
            </a:endParaRPr>
          </a:p>
        </p:txBody>
      </p:sp>
      <p:grpSp>
        <p:nvGrpSpPr>
          <p:cNvPr id="17" name="Group 17"/>
          <p:cNvGrpSpPr/>
          <p:nvPr/>
        </p:nvGrpSpPr>
        <p:grpSpPr>
          <a:xfrm>
            <a:off x="1453148" y="4175678"/>
            <a:ext cx="3174742" cy="506227"/>
            <a:chOff x="0" y="0"/>
            <a:chExt cx="766703" cy="122254"/>
          </a:xfrm>
        </p:grpSpPr>
        <p:sp>
          <p:nvSpPr>
            <p:cNvPr id="18" name="Freeform 18"/>
            <p:cNvSpPr/>
            <p:nvPr/>
          </p:nvSpPr>
          <p:spPr>
            <a:xfrm>
              <a:off x="0" y="0"/>
              <a:ext cx="766703" cy="122254"/>
            </a:xfrm>
            <a:custGeom>
              <a:avLst/>
              <a:gdLst/>
              <a:ahLst/>
              <a:cxnLst/>
              <a:rect l="l" t="t" r="r" b="b"/>
              <a:pathLst>
                <a:path w="766703" h="122254">
                  <a:moveTo>
                    <a:pt x="0" y="0"/>
                  </a:moveTo>
                  <a:lnTo>
                    <a:pt x="766703" y="0"/>
                  </a:lnTo>
                  <a:lnTo>
                    <a:pt x="766703" y="122254"/>
                  </a:lnTo>
                  <a:lnTo>
                    <a:pt x="0" y="122254"/>
                  </a:lnTo>
                  <a:close/>
                </a:path>
              </a:pathLst>
            </a:custGeom>
            <a:solidFill>
              <a:srgbClr val="282828"/>
            </a:solidFill>
          </p:spPr>
        </p:sp>
        <p:sp>
          <p:nvSpPr>
            <p:cNvPr id="19" name="TextBox 19"/>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20" name="TextBox 20"/>
          <p:cNvSpPr txBox="1"/>
          <p:nvPr/>
        </p:nvSpPr>
        <p:spPr>
          <a:xfrm>
            <a:off x="1799511" y="4207242"/>
            <a:ext cx="3226172" cy="419100"/>
          </a:xfrm>
          <a:prstGeom prst="rect">
            <a:avLst/>
          </a:prstGeom>
        </p:spPr>
        <p:txBody>
          <a:bodyPr wrap="square" lIns="0" tIns="0" rIns="0" bIns="0" rtlCol="0" anchor="t">
            <a:spAutoFit/>
          </a:bodyPr>
          <a:lstStyle/>
          <a:p>
            <a:pPr algn="ctr">
              <a:lnSpc>
                <a:spcPts val="3360"/>
              </a:lnSpc>
              <a:spcBef>
                <a:spcPct val="0"/>
              </a:spcBef>
            </a:pPr>
            <a:r>
              <a:rPr lang="en-US" sz="2800" dirty="0">
                <a:solidFill>
                  <a:srgbClr val="9CCDEF"/>
                </a:solidFill>
                <a:latin typeface="Open Sauce Bold"/>
              </a:rPr>
              <a:t>Normalization</a:t>
            </a:r>
          </a:p>
        </p:txBody>
      </p:sp>
      <p:sp>
        <p:nvSpPr>
          <p:cNvPr id="21" name="TextBox 21"/>
          <p:cNvSpPr txBox="1"/>
          <p:nvPr/>
        </p:nvSpPr>
        <p:spPr>
          <a:xfrm>
            <a:off x="-1760052" y="9512044"/>
            <a:ext cx="13687996" cy="257175"/>
          </a:xfrm>
          <a:prstGeom prst="rect">
            <a:avLst/>
          </a:prstGeom>
        </p:spPr>
        <p:txBody>
          <a:bodyPr lIns="0" tIns="0" rIns="0" bIns="0" rtlCol="0" anchor="t">
            <a:spAutoFit/>
          </a:bodyPr>
          <a:lstStyle/>
          <a:p>
            <a:pPr algn="ctr">
              <a:lnSpc>
                <a:spcPts val="1919"/>
              </a:lnSpc>
            </a:pPr>
            <a:r>
              <a:rPr lang="en-US" sz="1599">
                <a:solidFill>
                  <a:srgbClr val="000000"/>
                </a:solidFill>
                <a:latin typeface="Roboto"/>
              </a:rPr>
              <a:t>Sebelum dinormalisasi</a:t>
            </a:r>
          </a:p>
        </p:txBody>
      </p:sp>
      <p:sp>
        <p:nvSpPr>
          <p:cNvPr id="22" name="TextBox 22"/>
          <p:cNvSpPr txBox="1"/>
          <p:nvPr/>
        </p:nvSpPr>
        <p:spPr>
          <a:xfrm>
            <a:off x="6912284" y="9631106"/>
            <a:ext cx="13687996" cy="257175"/>
          </a:xfrm>
          <a:prstGeom prst="rect">
            <a:avLst/>
          </a:prstGeom>
        </p:spPr>
        <p:txBody>
          <a:bodyPr lIns="0" tIns="0" rIns="0" bIns="0" rtlCol="0" anchor="t">
            <a:spAutoFit/>
          </a:bodyPr>
          <a:lstStyle/>
          <a:p>
            <a:pPr algn="ctr">
              <a:lnSpc>
                <a:spcPts val="1919"/>
              </a:lnSpc>
            </a:pPr>
            <a:r>
              <a:rPr lang="en-US" sz="1599">
                <a:solidFill>
                  <a:srgbClr val="000000"/>
                </a:solidFill>
                <a:latin typeface="Roboto"/>
              </a:rPr>
              <a:t>Setelah dinormalisasi</a:t>
            </a:r>
          </a:p>
        </p:txBody>
      </p:sp>
      <p:grpSp>
        <p:nvGrpSpPr>
          <p:cNvPr id="23" name="Group 23"/>
          <p:cNvGrpSpPr/>
          <p:nvPr/>
        </p:nvGrpSpPr>
        <p:grpSpPr>
          <a:xfrm>
            <a:off x="8713479" y="7881906"/>
            <a:ext cx="1213693" cy="937210"/>
            <a:chOff x="0" y="0"/>
            <a:chExt cx="1618258" cy="1249613"/>
          </a:xfrm>
        </p:grpSpPr>
        <p:grpSp>
          <p:nvGrpSpPr>
            <p:cNvPr id="24" name="Group 24"/>
            <p:cNvGrpSpPr/>
            <p:nvPr/>
          </p:nvGrpSpPr>
          <p:grpSpPr>
            <a:xfrm>
              <a:off x="389233" y="0"/>
              <a:ext cx="899160" cy="899160"/>
              <a:chOff x="0" y="0"/>
              <a:chExt cx="812800" cy="812800"/>
            </a:xfrm>
          </p:grpSpPr>
          <p:sp>
            <p:nvSpPr>
              <p:cNvPr id="25" name="Freeform 25"/>
              <p:cNvSpPr/>
              <p:nvPr/>
            </p:nvSpPr>
            <p:spPr>
              <a:xfrm>
                <a:off x="0" y="0"/>
                <a:ext cx="812800" cy="812800"/>
              </a:xfrm>
              <a:custGeom>
                <a:avLst/>
                <a:gdLst/>
                <a:ahLst/>
                <a:cxnLst/>
                <a:rect l="l" t="t" r="r" b="b"/>
                <a:pathLst>
                  <a:path w="812800" h="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A6A6A6"/>
              </a:solidFill>
            </p:spPr>
          </p:sp>
          <p:sp>
            <p:nvSpPr>
              <p:cNvPr id="26" name="TextBox 26"/>
              <p:cNvSpPr txBox="1"/>
              <p:nvPr/>
            </p:nvSpPr>
            <p:spPr>
              <a:xfrm>
                <a:off x="0" y="203200"/>
                <a:ext cx="711200" cy="406400"/>
              </a:xfrm>
              <a:prstGeom prst="rect">
                <a:avLst/>
              </a:prstGeom>
            </p:spPr>
            <p:txBody>
              <a:bodyPr lIns="50800" tIns="50800" rIns="50800" bIns="50800" rtlCol="0" anchor="ctr"/>
              <a:lstStyle/>
              <a:p>
                <a:pPr algn="ctr">
                  <a:lnSpc>
                    <a:spcPts val="2040"/>
                  </a:lnSpc>
                </a:pPr>
                <a:endParaRPr/>
              </a:p>
            </p:txBody>
          </p:sp>
        </p:grpSp>
        <p:sp>
          <p:nvSpPr>
            <p:cNvPr id="27" name="TextBox 27"/>
            <p:cNvSpPr txBox="1"/>
            <p:nvPr/>
          </p:nvSpPr>
          <p:spPr>
            <a:xfrm>
              <a:off x="0" y="928727"/>
              <a:ext cx="1618258" cy="320886"/>
            </a:xfrm>
            <a:prstGeom prst="rect">
              <a:avLst/>
            </a:prstGeom>
          </p:spPr>
          <p:txBody>
            <a:bodyPr lIns="0" tIns="0" rIns="0" bIns="0" rtlCol="0" anchor="t">
              <a:spAutoFit/>
            </a:bodyPr>
            <a:lstStyle/>
            <a:p>
              <a:pPr algn="ctr">
                <a:lnSpc>
                  <a:spcPts val="1960"/>
                </a:lnSpc>
              </a:pPr>
              <a:r>
                <a:rPr lang="en-US" sz="1400">
                  <a:solidFill>
                    <a:srgbClr val="000000"/>
                  </a:solidFill>
                  <a:latin typeface="Roboto Bold"/>
                </a:rPr>
                <a:t>Normalisasi</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804</Words>
  <Application>Microsoft Office PowerPoint</Application>
  <PresentationFormat>Custom</PresentationFormat>
  <Paragraphs>148</Paragraphs>
  <Slides>14</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vt:i4>
      </vt:variant>
    </vt:vector>
  </HeadingPairs>
  <TitlesOfParts>
    <vt:vector size="25" baseType="lpstr">
      <vt:lpstr>Arial</vt:lpstr>
      <vt:lpstr>Arimo</vt:lpstr>
      <vt:lpstr>Calibri</vt:lpstr>
      <vt:lpstr>Open Sauce SemiBold</vt:lpstr>
      <vt:lpstr>Roboto Bold</vt:lpstr>
      <vt:lpstr>Open Sauce</vt:lpstr>
      <vt:lpstr>Roboto</vt:lpstr>
      <vt:lpstr>Open Sauce Bold</vt:lpstr>
      <vt:lpstr>Open Sauce SemiBold Bold</vt:lpstr>
      <vt:lpstr>HK Grotesk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UAS AVD teo</dc:title>
  <cp:lastModifiedBy>luthfi</cp:lastModifiedBy>
  <cp:revision>2</cp:revision>
  <dcterms:created xsi:type="dcterms:W3CDTF">2006-08-16T00:00:00Z</dcterms:created>
  <dcterms:modified xsi:type="dcterms:W3CDTF">2022-12-18T09:59:20Z</dcterms:modified>
  <dc:identifier>DAFSH3TC2mY</dc:identifier>
</cp:coreProperties>
</file>